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270" r:id="rId6"/>
    <p:sldId id="264" r:id="rId7"/>
    <p:sldId id="269" r:id="rId8"/>
    <p:sldId id="258" r:id="rId9"/>
    <p:sldId id="272" r:id="rId10"/>
    <p:sldId id="279" r:id="rId11"/>
    <p:sldId id="280" r:id="rId12"/>
    <p:sldId id="285" r:id="rId13"/>
    <p:sldId id="284" r:id="rId14"/>
    <p:sldId id="283" r:id="rId15"/>
    <p:sldId id="282" r:id="rId16"/>
    <p:sldId id="281" r:id="rId17"/>
    <p:sldId id="259" r:id="rId18"/>
    <p:sldId id="271" r:id="rId19"/>
    <p:sldId id="265" r:id="rId20"/>
    <p:sldId id="260" r:id="rId21"/>
    <p:sldId id="257" r:id="rId22"/>
    <p:sldId id="268" r:id="rId23"/>
    <p:sldId id="263" r:id="rId24"/>
    <p:sldId id="273" r:id="rId25"/>
    <p:sldId id="261" r:id="rId26"/>
    <p:sldId id="277" r:id="rId27"/>
    <p:sldId id="262" r:id="rId28"/>
    <p:sldId id="274" r:id="rId29"/>
    <p:sldId id="275"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43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5CB1E0-A242-16FA-A78F-19DA2EA9FE12}" v="4" dt="2025-07-18T16:29:03.511"/>
    <p1510:client id="{E187BD21-16EE-4E13-B3AD-42E40689BDC2}" v="3" dt="2025-07-17T13:55:33.9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4621B5F-A76A-47EF-9FFC-9F0CE738F871}" type="datetimeFigureOut">
              <a:rPr lang="en-US" smtClean="0"/>
              <a:t>9/10/2025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76C0266-93DF-4702-A77E-DBB21F36522B}" type="slidenum">
              <a:rPr lang="en-US" smtClean="0"/>
              <a:t>‹#›</a:t>
            </a:fld>
            <a:endParaRPr lang="en-US"/>
          </a:p>
        </p:txBody>
      </p:sp>
    </p:spTree>
    <p:extLst>
      <p:ext uri="{BB962C8B-B14F-4D97-AF65-F5344CB8AC3E}">
        <p14:creationId xmlns:p14="http://schemas.microsoft.com/office/powerpoint/2010/main" val="1283323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Now’s the time to relate back to the other trainings. Bring up workplace culture, trust and emotional regulation. They’ll need it to enact the things we are telling them to do in this training. </a:t>
            </a:r>
          </a:p>
        </p:txBody>
      </p:sp>
      <p:sp>
        <p:nvSpPr>
          <p:cNvPr id="4" name="Slide Number Placeholder 3"/>
          <p:cNvSpPr>
            <a:spLocks noGrp="1"/>
          </p:cNvSpPr>
          <p:nvPr>
            <p:ph type="sldNum" sz="quarter" idx="5"/>
          </p:nvPr>
        </p:nvSpPr>
        <p:spPr/>
        <p:txBody>
          <a:bodyPr/>
          <a:lstStyle/>
          <a:p>
            <a:fld id="{F76C0266-93DF-4702-A77E-DBB21F36522B}" type="slidenum">
              <a:rPr lang="en-US" smtClean="0"/>
              <a:t>1</a:t>
            </a:fld>
            <a:endParaRPr lang="en-US"/>
          </a:p>
        </p:txBody>
      </p:sp>
    </p:spTree>
    <p:extLst>
      <p:ext uri="{BB962C8B-B14F-4D97-AF65-F5344CB8AC3E}">
        <p14:creationId xmlns:p14="http://schemas.microsoft.com/office/powerpoint/2010/main" val="274096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D3BA1-889F-C4A4-1499-B057D9EE4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9B423-D19E-CF6A-2B2C-018139A136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019D1-DDEA-B6C2-5D4C-0348EDDB1264}"/>
              </a:ext>
            </a:extLst>
          </p:cNvPr>
          <p:cNvSpPr>
            <a:spLocks noGrp="1"/>
          </p:cNvSpPr>
          <p:nvPr>
            <p:ph type="body" idx="1"/>
          </p:nvPr>
        </p:nvSpPr>
        <p:spPr/>
        <p:txBody>
          <a:bodyPr/>
          <a:lstStyle/>
          <a:p>
            <a:r>
              <a:rPr lang="en-US"/>
              <a:t>3 mins. 1 min for them to match. Then spend time going over each trait. Relate the negative traits to them. Ask them have you ever been called bossy or defiant then relate those negative traits to the positive traits. Inform them that they can never find the positive outlook if they are not actively listening.</a:t>
            </a:r>
          </a:p>
        </p:txBody>
      </p:sp>
      <p:sp>
        <p:nvSpPr>
          <p:cNvPr id="4" name="Slide Number Placeholder 3">
            <a:extLst>
              <a:ext uri="{FF2B5EF4-FFF2-40B4-BE49-F238E27FC236}">
                <a16:creationId xmlns:a16="http://schemas.microsoft.com/office/drawing/2014/main" id="{954D726E-D3FD-53A9-B3F5-CA5E6DDDECE1}"/>
              </a:ext>
            </a:extLst>
          </p:cNvPr>
          <p:cNvSpPr>
            <a:spLocks noGrp="1"/>
          </p:cNvSpPr>
          <p:nvPr>
            <p:ph type="sldNum" sz="quarter" idx="5"/>
          </p:nvPr>
        </p:nvSpPr>
        <p:spPr/>
        <p:txBody>
          <a:bodyPr/>
          <a:lstStyle/>
          <a:p>
            <a:fld id="{F76C0266-93DF-4702-A77E-DBB21F36522B}" type="slidenum">
              <a:rPr lang="en-US" smtClean="0"/>
              <a:t>11</a:t>
            </a:fld>
            <a:endParaRPr lang="en-US"/>
          </a:p>
        </p:txBody>
      </p:sp>
    </p:spTree>
    <p:extLst>
      <p:ext uri="{BB962C8B-B14F-4D97-AF65-F5344CB8AC3E}">
        <p14:creationId xmlns:p14="http://schemas.microsoft.com/office/powerpoint/2010/main" val="188486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F67FF-95ED-DBD2-CD2E-4CD214D13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4E8049-8BB1-56C0-D87B-7F8C86457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2F9B1-062A-FBC9-CCDA-5180F28DC3C9}"/>
              </a:ext>
            </a:extLst>
          </p:cNvPr>
          <p:cNvSpPr>
            <a:spLocks noGrp="1"/>
          </p:cNvSpPr>
          <p:nvPr>
            <p:ph type="body" idx="1"/>
          </p:nvPr>
        </p:nvSpPr>
        <p:spPr/>
        <p:txBody>
          <a:bodyPr/>
          <a:lstStyle/>
          <a:p>
            <a:r>
              <a:rPr lang="en-US"/>
              <a:t>3 mins. 1 min for them to match. Then spend time going over each trait. Relate the negative traits to them. Ask them have you ever been called bossy or defiant then relate those negative traits to the positive traits. Inform them that they can never find the positive outlook if they are not actively listening.</a:t>
            </a:r>
          </a:p>
        </p:txBody>
      </p:sp>
      <p:sp>
        <p:nvSpPr>
          <p:cNvPr id="4" name="Slide Number Placeholder 3">
            <a:extLst>
              <a:ext uri="{FF2B5EF4-FFF2-40B4-BE49-F238E27FC236}">
                <a16:creationId xmlns:a16="http://schemas.microsoft.com/office/drawing/2014/main" id="{D4FE6C57-9B53-9320-EA3F-866FACC1827A}"/>
              </a:ext>
            </a:extLst>
          </p:cNvPr>
          <p:cNvSpPr>
            <a:spLocks noGrp="1"/>
          </p:cNvSpPr>
          <p:nvPr>
            <p:ph type="sldNum" sz="quarter" idx="5"/>
          </p:nvPr>
        </p:nvSpPr>
        <p:spPr/>
        <p:txBody>
          <a:bodyPr/>
          <a:lstStyle/>
          <a:p>
            <a:fld id="{F76C0266-93DF-4702-A77E-DBB21F36522B}" type="slidenum">
              <a:rPr lang="en-US" smtClean="0"/>
              <a:t>12</a:t>
            </a:fld>
            <a:endParaRPr lang="en-US"/>
          </a:p>
        </p:txBody>
      </p:sp>
    </p:spTree>
    <p:extLst>
      <p:ext uri="{BB962C8B-B14F-4D97-AF65-F5344CB8AC3E}">
        <p14:creationId xmlns:p14="http://schemas.microsoft.com/office/powerpoint/2010/main" val="701278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83164-901A-A3EE-8096-3F134C034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A8C9D-0341-3C81-69A2-6294FC914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7CDB8-9D7B-AC43-9299-A45A6F9DFE1E}"/>
              </a:ext>
            </a:extLst>
          </p:cNvPr>
          <p:cNvSpPr>
            <a:spLocks noGrp="1"/>
          </p:cNvSpPr>
          <p:nvPr>
            <p:ph type="body" idx="1"/>
          </p:nvPr>
        </p:nvSpPr>
        <p:spPr/>
        <p:txBody>
          <a:bodyPr/>
          <a:lstStyle/>
          <a:p>
            <a:r>
              <a:rPr lang="en-US"/>
              <a:t>3 mins. 1 min for them to match. Then spend time going over each trait. Relate the negative traits to them. Ask them have you ever been called bossy or defiant then relate those negative traits to the positive traits. Inform them that they can never find the positive outlook if they are not actively listening.</a:t>
            </a:r>
          </a:p>
        </p:txBody>
      </p:sp>
      <p:sp>
        <p:nvSpPr>
          <p:cNvPr id="4" name="Slide Number Placeholder 3">
            <a:extLst>
              <a:ext uri="{FF2B5EF4-FFF2-40B4-BE49-F238E27FC236}">
                <a16:creationId xmlns:a16="http://schemas.microsoft.com/office/drawing/2014/main" id="{CBA41612-6A3E-17E0-367F-3892AE9A38BD}"/>
              </a:ext>
            </a:extLst>
          </p:cNvPr>
          <p:cNvSpPr>
            <a:spLocks noGrp="1"/>
          </p:cNvSpPr>
          <p:nvPr>
            <p:ph type="sldNum" sz="quarter" idx="5"/>
          </p:nvPr>
        </p:nvSpPr>
        <p:spPr/>
        <p:txBody>
          <a:bodyPr/>
          <a:lstStyle/>
          <a:p>
            <a:fld id="{F76C0266-93DF-4702-A77E-DBB21F36522B}" type="slidenum">
              <a:rPr lang="en-US" smtClean="0"/>
              <a:t>13</a:t>
            </a:fld>
            <a:endParaRPr lang="en-US"/>
          </a:p>
        </p:txBody>
      </p:sp>
    </p:spTree>
    <p:extLst>
      <p:ext uri="{BB962C8B-B14F-4D97-AF65-F5344CB8AC3E}">
        <p14:creationId xmlns:p14="http://schemas.microsoft.com/office/powerpoint/2010/main" val="27652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about actively processing and seeking to understand the meaning and intent behind them. It requires being a mindful and focused participant in the communication process</a:t>
            </a:r>
          </a:p>
        </p:txBody>
      </p:sp>
      <p:sp>
        <p:nvSpPr>
          <p:cNvPr id="4" name="Slide Number Placeholder 3"/>
          <p:cNvSpPr>
            <a:spLocks noGrp="1"/>
          </p:cNvSpPr>
          <p:nvPr>
            <p:ph type="sldNum" sz="quarter" idx="5"/>
          </p:nvPr>
        </p:nvSpPr>
        <p:spPr/>
        <p:txBody>
          <a:bodyPr/>
          <a:lstStyle/>
          <a:p>
            <a:fld id="{F76C0266-93DF-4702-A77E-DBB21F36522B}" type="slidenum">
              <a:rPr lang="en-US" smtClean="0"/>
              <a:t>14</a:t>
            </a:fld>
            <a:endParaRPr lang="en-US"/>
          </a:p>
        </p:txBody>
      </p:sp>
    </p:spTree>
    <p:extLst>
      <p:ext uri="{BB962C8B-B14F-4D97-AF65-F5344CB8AC3E}">
        <p14:creationId xmlns:p14="http://schemas.microsoft.com/office/powerpoint/2010/main" val="147970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Open ended question open the dialogue for more information. Yes and no answers give no real explanation to what the conflict may be and the reasons for the conflict. </a:t>
            </a:r>
          </a:p>
        </p:txBody>
      </p:sp>
      <p:sp>
        <p:nvSpPr>
          <p:cNvPr id="4" name="Slide Number Placeholder 3"/>
          <p:cNvSpPr>
            <a:spLocks noGrp="1"/>
          </p:cNvSpPr>
          <p:nvPr>
            <p:ph type="sldNum" sz="quarter" idx="5"/>
          </p:nvPr>
        </p:nvSpPr>
        <p:spPr/>
        <p:txBody>
          <a:bodyPr/>
          <a:lstStyle/>
          <a:p>
            <a:fld id="{F76C0266-93DF-4702-A77E-DBB21F36522B}" type="slidenum">
              <a:rPr lang="en-US" smtClean="0"/>
              <a:t>15</a:t>
            </a:fld>
            <a:endParaRPr lang="en-US"/>
          </a:p>
        </p:txBody>
      </p:sp>
    </p:spTree>
    <p:extLst>
      <p:ext uri="{BB962C8B-B14F-4D97-AF65-F5344CB8AC3E}">
        <p14:creationId xmlns:p14="http://schemas.microsoft.com/office/powerpoint/2010/main" val="2468110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mins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Focus on questions that do not reveal a yes or no answer. The questions should require the answer to be extensive. Instead of saying “stop being rude!” focus on what could be the root of the problem. “I noticed you seem flustered. What is bothering you?” this allows you to understand where the behavior might be coming from making it easier to solve the problem.</a:t>
            </a:r>
          </a:p>
          <a:p>
            <a:endParaRPr lang="en-US"/>
          </a:p>
        </p:txBody>
      </p:sp>
      <p:sp>
        <p:nvSpPr>
          <p:cNvPr id="4" name="Slide Number Placeholder 3"/>
          <p:cNvSpPr>
            <a:spLocks noGrp="1"/>
          </p:cNvSpPr>
          <p:nvPr>
            <p:ph type="sldNum" sz="quarter" idx="5"/>
          </p:nvPr>
        </p:nvSpPr>
        <p:spPr/>
        <p:txBody>
          <a:bodyPr/>
          <a:lstStyle/>
          <a:p>
            <a:fld id="{F76C0266-93DF-4702-A77E-DBB21F36522B}" type="slidenum">
              <a:rPr lang="en-US" smtClean="0"/>
              <a:t>16</a:t>
            </a:fld>
            <a:endParaRPr lang="en-US"/>
          </a:p>
        </p:txBody>
      </p:sp>
    </p:spTree>
    <p:extLst>
      <p:ext uri="{BB962C8B-B14F-4D97-AF65-F5344CB8AC3E}">
        <p14:creationId xmlns:p14="http://schemas.microsoft.com/office/powerpoint/2010/main" val="700049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chemeClr val="bg1"/>
                </a:solidFill>
              </a:rPr>
              <a:t>This skill not only promotes better understanding and connection with others but also fosters a more positive and productive exchange of ideas and perspectives</a:t>
            </a:r>
            <a:endParaRPr lang="en-US"/>
          </a:p>
        </p:txBody>
      </p:sp>
      <p:sp>
        <p:nvSpPr>
          <p:cNvPr id="4" name="Slide Number Placeholder 3"/>
          <p:cNvSpPr>
            <a:spLocks noGrp="1"/>
          </p:cNvSpPr>
          <p:nvPr>
            <p:ph type="sldNum" sz="quarter" idx="5"/>
          </p:nvPr>
        </p:nvSpPr>
        <p:spPr/>
        <p:txBody>
          <a:bodyPr/>
          <a:lstStyle/>
          <a:p>
            <a:fld id="{F76C0266-93DF-4702-A77E-DBB21F36522B}" type="slidenum">
              <a:rPr lang="en-US" smtClean="0"/>
              <a:t>17</a:t>
            </a:fld>
            <a:endParaRPr lang="en-US"/>
          </a:p>
        </p:txBody>
      </p:sp>
    </p:spTree>
    <p:extLst>
      <p:ext uri="{BB962C8B-B14F-4D97-AF65-F5344CB8AC3E}">
        <p14:creationId xmlns:p14="http://schemas.microsoft.com/office/powerpoint/2010/main" val="2709649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Being calm makes it easier to stay mindful and solution focused. We do our best work with a clear mind. Emotional regulation in important to stay calm because being calm does not mean that you ignore your emotions. You can be angry and calm, even frustrated and calm. </a:t>
            </a:r>
          </a:p>
        </p:txBody>
      </p:sp>
      <p:sp>
        <p:nvSpPr>
          <p:cNvPr id="4" name="Slide Number Placeholder 3"/>
          <p:cNvSpPr>
            <a:spLocks noGrp="1"/>
          </p:cNvSpPr>
          <p:nvPr>
            <p:ph type="sldNum" sz="quarter" idx="5"/>
          </p:nvPr>
        </p:nvSpPr>
        <p:spPr/>
        <p:txBody>
          <a:bodyPr/>
          <a:lstStyle/>
          <a:p>
            <a:fld id="{F76C0266-93DF-4702-A77E-DBB21F36522B}" type="slidenum">
              <a:rPr lang="en-US" smtClean="0"/>
              <a:t>18</a:t>
            </a:fld>
            <a:endParaRPr lang="en-US"/>
          </a:p>
        </p:txBody>
      </p:sp>
    </p:spTree>
    <p:extLst>
      <p:ext uri="{BB962C8B-B14F-4D97-AF65-F5344CB8AC3E}">
        <p14:creationId xmlns:p14="http://schemas.microsoft.com/office/powerpoint/2010/main" val="1186667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mins</a:t>
            </a:r>
          </a:p>
        </p:txBody>
      </p:sp>
      <p:sp>
        <p:nvSpPr>
          <p:cNvPr id="4" name="Slide Number Placeholder 3"/>
          <p:cNvSpPr>
            <a:spLocks noGrp="1"/>
          </p:cNvSpPr>
          <p:nvPr>
            <p:ph type="sldNum" sz="quarter" idx="5"/>
          </p:nvPr>
        </p:nvSpPr>
        <p:spPr/>
        <p:txBody>
          <a:bodyPr/>
          <a:lstStyle/>
          <a:p>
            <a:fld id="{F76C0266-93DF-4702-A77E-DBB21F36522B}" type="slidenum">
              <a:rPr lang="en-US" smtClean="0"/>
              <a:t>19</a:t>
            </a:fld>
            <a:endParaRPr lang="en-US"/>
          </a:p>
        </p:txBody>
      </p:sp>
    </p:spTree>
    <p:extLst>
      <p:ext uri="{BB962C8B-B14F-4D97-AF65-F5344CB8AC3E}">
        <p14:creationId xmlns:p14="http://schemas.microsoft.com/office/powerpoint/2010/main" val="3111461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Freezer…cold</a:t>
            </a:r>
          </a:p>
        </p:txBody>
      </p:sp>
      <p:sp>
        <p:nvSpPr>
          <p:cNvPr id="4" name="Slide Number Placeholder 3"/>
          <p:cNvSpPr>
            <a:spLocks noGrp="1"/>
          </p:cNvSpPr>
          <p:nvPr>
            <p:ph type="sldNum" sz="quarter" idx="5"/>
          </p:nvPr>
        </p:nvSpPr>
        <p:spPr/>
        <p:txBody>
          <a:bodyPr/>
          <a:lstStyle/>
          <a:p>
            <a:fld id="{F76C0266-93DF-4702-A77E-DBB21F36522B}" type="slidenum">
              <a:rPr lang="en-US" smtClean="0"/>
              <a:t>20</a:t>
            </a:fld>
            <a:endParaRPr lang="en-US"/>
          </a:p>
        </p:txBody>
      </p:sp>
    </p:spTree>
    <p:extLst>
      <p:ext uri="{BB962C8B-B14F-4D97-AF65-F5344CB8AC3E}">
        <p14:creationId xmlns:p14="http://schemas.microsoft.com/office/powerpoint/2010/main" val="278888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start this slide off with a question. Have you ever seen a conflict arise out of what should have been a simple conversation? It doesn’t have to be your own conflict this could be something you witnessed, but the whole time you’re thinking to yourself why did something so simple blow up. Could it be that we are so focused on our </a:t>
            </a:r>
            <a:r>
              <a:rPr lang="en-US" err="1"/>
              <a:t>emotionsinstancen’t</a:t>
            </a:r>
            <a:r>
              <a:rPr lang="en-US"/>
              <a:t> see past them. For instance, say you have an employee, and they consistently put the delivery away incorrectly so now you’re at your wits end and you say “you never put the delivery away properly. </a:t>
            </a:r>
            <a:r>
              <a:rPr lang="en-US" err="1"/>
              <a:t>Your’e</a:t>
            </a:r>
            <a:r>
              <a:rPr lang="en-US"/>
              <a:t> so lazy” Did that statement do anything to help the situation?</a:t>
            </a:r>
          </a:p>
        </p:txBody>
      </p:sp>
      <p:sp>
        <p:nvSpPr>
          <p:cNvPr id="4" name="Slide Number Placeholder 3"/>
          <p:cNvSpPr>
            <a:spLocks noGrp="1"/>
          </p:cNvSpPr>
          <p:nvPr>
            <p:ph type="sldNum" sz="quarter" idx="5"/>
          </p:nvPr>
        </p:nvSpPr>
        <p:spPr/>
        <p:txBody>
          <a:bodyPr/>
          <a:lstStyle/>
          <a:p>
            <a:fld id="{F76C0266-93DF-4702-A77E-DBB21F36522B}" type="slidenum">
              <a:rPr lang="en-US" smtClean="0"/>
              <a:t>3</a:t>
            </a:fld>
            <a:endParaRPr lang="en-US"/>
          </a:p>
        </p:txBody>
      </p:sp>
    </p:spTree>
    <p:extLst>
      <p:ext uri="{BB962C8B-B14F-4D97-AF65-F5344CB8AC3E}">
        <p14:creationId xmlns:p14="http://schemas.microsoft.com/office/powerpoint/2010/main" val="3298990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It provides time in between the conversation to apply growth and self reflection. Both needed to ensure a conflict is truly resolved.  </a:t>
            </a:r>
          </a:p>
          <a:p>
            <a:endParaRPr lang="en-US"/>
          </a:p>
        </p:txBody>
      </p:sp>
      <p:sp>
        <p:nvSpPr>
          <p:cNvPr id="4" name="Slide Number Placeholder 3"/>
          <p:cNvSpPr>
            <a:spLocks noGrp="1"/>
          </p:cNvSpPr>
          <p:nvPr>
            <p:ph type="sldNum" sz="quarter" idx="5"/>
          </p:nvPr>
        </p:nvSpPr>
        <p:spPr/>
        <p:txBody>
          <a:bodyPr/>
          <a:lstStyle/>
          <a:p>
            <a:fld id="{F76C0266-93DF-4702-A77E-DBB21F36522B}" type="slidenum">
              <a:rPr lang="en-US" smtClean="0"/>
              <a:t>22</a:t>
            </a:fld>
            <a:endParaRPr lang="en-US"/>
          </a:p>
        </p:txBody>
      </p:sp>
    </p:spTree>
    <p:extLst>
      <p:ext uri="{BB962C8B-B14F-4D97-AF65-F5344CB8AC3E}">
        <p14:creationId xmlns:p14="http://schemas.microsoft.com/office/powerpoint/2010/main" val="242385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mins</a:t>
            </a:r>
          </a:p>
        </p:txBody>
      </p:sp>
      <p:sp>
        <p:nvSpPr>
          <p:cNvPr id="4" name="Slide Number Placeholder 3"/>
          <p:cNvSpPr>
            <a:spLocks noGrp="1"/>
          </p:cNvSpPr>
          <p:nvPr>
            <p:ph type="sldNum" sz="quarter" idx="5"/>
          </p:nvPr>
        </p:nvSpPr>
        <p:spPr/>
        <p:txBody>
          <a:bodyPr/>
          <a:lstStyle/>
          <a:p>
            <a:fld id="{F76C0266-93DF-4702-A77E-DBB21F36522B}" type="slidenum">
              <a:rPr lang="en-US" smtClean="0"/>
              <a:t>23</a:t>
            </a:fld>
            <a:endParaRPr lang="en-US"/>
          </a:p>
        </p:txBody>
      </p:sp>
    </p:spTree>
    <p:extLst>
      <p:ext uri="{BB962C8B-B14F-4D97-AF65-F5344CB8AC3E}">
        <p14:creationId xmlns:p14="http://schemas.microsoft.com/office/powerpoint/2010/main" val="2706577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6C0266-93DF-4702-A77E-DBB21F36522B}" type="slidenum">
              <a:rPr lang="en-US" smtClean="0"/>
              <a:t>24</a:t>
            </a:fld>
            <a:endParaRPr lang="en-US"/>
          </a:p>
        </p:txBody>
      </p:sp>
    </p:spTree>
    <p:extLst>
      <p:ext uri="{BB962C8B-B14F-4D97-AF65-F5344CB8AC3E}">
        <p14:creationId xmlns:p14="http://schemas.microsoft.com/office/powerpoint/2010/main" val="530292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 Discuss their answers. If we are stuck in our emotions, it makes it hard to stay solution focused.</a:t>
            </a:r>
          </a:p>
        </p:txBody>
      </p:sp>
      <p:sp>
        <p:nvSpPr>
          <p:cNvPr id="4" name="Slide Number Placeholder 3"/>
          <p:cNvSpPr>
            <a:spLocks noGrp="1"/>
          </p:cNvSpPr>
          <p:nvPr>
            <p:ph type="sldNum" sz="quarter" idx="5"/>
          </p:nvPr>
        </p:nvSpPr>
        <p:spPr/>
        <p:txBody>
          <a:bodyPr/>
          <a:lstStyle/>
          <a:p>
            <a:fld id="{F76C0266-93DF-4702-A77E-DBB21F36522B}" type="slidenum">
              <a:rPr lang="en-US" smtClean="0"/>
              <a:t>4</a:t>
            </a:fld>
            <a:endParaRPr lang="en-US"/>
          </a:p>
        </p:txBody>
      </p:sp>
    </p:spTree>
    <p:extLst>
      <p:ext uri="{BB962C8B-B14F-4D97-AF65-F5344CB8AC3E}">
        <p14:creationId xmlns:p14="http://schemas.microsoft.com/office/powerpoint/2010/main" val="1456482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understanding your emotions, you can correct your behavior and instead focus on pinpointing the root of the conflict, only then a clear path to a healthy outcome can be established.</a:t>
            </a:r>
          </a:p>
        </p:txBody>
      </p:sp>
      <p:sp>
        <p:nvSpPr>
          <p:cNvPr id="4" name="Slide Number Placeholder 3"/>
          <p:cNvSpPr>
            <a:spLocks noGrp="1"/>
          </p:cNvSpPr>
          <p:nvPr>
            <p:ph type="sldNum" sz="quarter" idx="5"/>
          </p:nvPr>
        </p:nvSpPr>
        <p:spPr/>
        <p:txBody>
          <a:bodyPr/>
          <a:lstStyle/>
          <a:p>
            <a:fld id="{F76C0266-93DF-4702-A77E-DBB21F36522B}" type="slidenum">
              <a:rPr lang="en-US" smtClean="0"/>
              <a:t>5</a:t>
            </a:fld>
            <a:endParaRPr lang="en-US"/>
          </a:p>
        </p:txBody>
      </p:sp>
    </p:spTree>
    <p:extLst>
      <p:ext uri="{BB962C8B-B14F-4D97-AF65-F5344CB8AC3E}">
        <p14:creationId xmlns:p14="http://schemas.microsoft.com/office/powerpoint/2010/main" val="245212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mins. 1 min for them to match. Then spend time going over each trait. Relate the negative traits to them. Ask them have you ever been called bossy or defiant then relate those negative traits to the positive traits. Inform them that they can never find the positive outlook if they are not actively listening.</a:t>
            </a:r>
          </a:p>
        </p:txBody>
      </p:sp>
      <p:sp>
        <p:nvSpPr>
          <p:cNvPr id="4" name="Slide Number Placeholder 3"/>
          <p:cNvSpPr>
            <a:spLocks noGrp="1"/>
          </p:cNvSpPr>
          <p:nvPr>
            <p:ph type="sldNum" sz="quarter" idx="5"/>
          </p:nvPr>
        </p:nvSpPr>
        <p:spPr/>
        <p:txBody>
          <a:bodyPr/>
          <a:lstStyle/>
          <a:p>
            <a:fld id="{F76C0266-93DF-4702-A77E-DBB21F36522B}" type="slidenum">
              <a:rPr lang="en-US" smtClean="0"/>
              <a:t>6</a:t>
            </a:fld>
            <a:endParaRPr lang="en-US"/>
          </a:p>
        </p:txBody>
      </p:sp>
    </p:spTree>
    <p:extLst>
      <p:ext uri="{BB962C8B-B14F-4D97-AF65-F5344CB8AC3E}">
        <p14:creationId xmlns:p14="http://schemas.microsoft.com/office/powerpoint/2010/main" val="120430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A66AC-A418-8EF7-B73A-C8B58B75F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32084F-1EBF-7D0F-F099-ABFEF57ABF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C5248C-9767-DDCC-AF17-05E5085E73BA}"/>
              </a:ext>
            </a:extLst>
          </p:cNvPr>
          <p:cNvSpPr>
            <a:spLocks noGrp="1"/>
          </p:cNvSpPr>
          <p:nvPr>
            <p:ph type="body" idx="1"/>
          </p:nvPr>
        </p:nvSpPr>
        <p:spPr/>
        <p:txBody>
          <a:bodyPr/>
          <a:lstStyle/>
          <a:p>
            <a:r>
              <a:rPr lang="en-US"/>
              <a:t>3 mins. 1 min for them to match. Then spend time going over each trait. Relate the negative traits to them. Ask them have you ever been called bossy or defiant then relate those negative traits to the positive traits. Inform them that they can never find the positive outlook if they are not actively listening.</a:t>
            </a:r>
          </a:p>
        </p:txBody>
      </p:sp>
      <p:sp>
        <p:nvSpPr>
          <p:cNvPr id="4" name="Slide Number Placeholder 3">
            <a:extLst>
              <a:ext uri="{FF2B5EF4-FFF2-40B4-BE49-F238E27FC236}">
                <a16:creationId xmlns:a16="http://schemas.microsoft.com/office/drawing/2014/main" id="{5AD1C092-8498-4713-A274-29EB56373369}"/>
              </a:ext>
            </a:extLst>
          </p:cNvPr>
          <p:cNvSpPr>
            <a:spLocks noGrp="1"/>
          </p:cNvSpPr>
          <p:nvPr>
            <p:ph type="sldNum" sz="quarter" idx="5"/>
          </p:nvPr>
        </p:nvSpPr>
        <p:spPr/>
        <p:txBody>
          <a:bodyPr/>
          <a:lstStyle/>
          <a:p>
            <a:fld id="{F76C0266-93DF-4702-A77E-DBB21F36522B}" type="slidenum">
              <a:rPr lang="en-US" smtClean="0"/>
              <a:t>7</a:t>
            </a:fld>
            <a:endParaRPr lang="en-US"/>
          </a:p>
        </p:txBody>
      </p:sp>
    </p:spTree>
    <p:extLst>
      <p:ext uri="{BB962C8B-B14F-4D97-AF65-F5344CB8AC3E}">
        <p14:creationId xmlns:p14="http://schemas.microsoft.com/office/powerpoint/2010/main" val="99175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9A754-E9EC-A50E-82E8-2B9EDF5008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9B3E9-2D86-24CF-1D7C-C299E27CBD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5AC762-B6C0-2C09-0A2C-15A91DFB95A1}"/>
              </a:ext>
            </a:extLst>
          </p:cNvPr>
          <p:cNvSpPr>
            <a:spLocks noGrp="1"/>
          </p:cNvSpPr>
          <p:nvPr>
            <p:ph type="body" idx="1"/>
          </p:nvPr>
        </p:nvSpPr>
        <p:spPr/>
        <p:txBody>
          <a:bodyPr/>
          <a:lstStyle/>
          <a:p>
            <a:r>
              <a:rPr lang="en-US"/>
              <a:t>3 mins. 1 min for them to match. Then spend time going over each trait. Relate the negative traits to them. Ask them have you ever been called bossy or defiant then relate those negative traits to the positive traits. Inform them that they can never find the positive outlook if they are not actively listening.</a:t>
            </a:r>
          </a:p>
        </p:txBody>
      </p:sp>
      <p:sp>
        <p:nvSpPr>
          <p:cNvPr id="4" name="Slide Number Placeholder 3">
            <a:extLst>
              <a:ext uri="{FF2B5EF4-FFF2-40B4-BE49-F238E27FC236}">
                <a16:creationId xmlns:a16="http://schemas.microsoft.com/office/drawing/2014/main" id="{9CDF65FB-31BA-5728-711F-9B7BA0FAA3CF}"/>
              </a:ext>
            </a:extLst>
          </p:cNvPr>
          <p:cNvSpPr>
            <a:spLocks noGrp="1"/>
          </p:cNvSpPr>
          <p:nvPr>
            <p:ph type="sldNum" sz="quarter" idx="5"/>
          </p:nvPr>
        </p:nvSpPr>
        <p:spPr/>
        <p:txBody>
          <a:bodyPr/>
          <a:lstStyle/>
          <a:p>
            <a:fld id="{F76C0266-93DF-4702-A77E-DBB21F36522B}" type="slidenum">
              <a:rPr lang="en-US" smtClean="0"/>
              <a:t>8</a:t>
            </a:fld>
            <a:endParaRPr lang="en-US"/>
          </a:p>
        </p:txBody>
      </p:sp>
    </p:spTree>
    <p:extLst>
      <p:ext uri="{BB962C8B-B14F-4D97-AF65-F5344CB8AC3E}">
        <p14:creationId xmlns:p14="http://schemas.microsoft.com/office/powerpoint/2010/main" val="2640760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188CA-A2A7-A197-CDC6-A96519C15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4B782-14ED-0266-EBD8-317969A33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2F800B-A4DC-29BF-F26E-1216CE110F10}"/>
              </a:ext>
            </a:extLst>
          </p:cNvPr>
          <p:cNvSpPr>
            <a:spLocks noGrp="1"/>
          </p:cNvSpPr>
          <p:nvPr>
            <p:ph type="body" idx="1"/>
          </p:nvPr>
        </p:nvSpPr>
        <p:spPr/>
        <p:txBody>
          <a:bodyPr/>
          <a:lstStyle/>
          <a:p>
            <a:r>
              <a:rPr lang="en-US"/>
              <a:t>3 mins. 1 min for them to match. Then spend time going over each trait. Relate the negative traits to them. Ask them have you ever been called bossy or defiant then relate those negative traits to the positive traits. Inform them that they can never find the positive outlook if they are not actively listening.</a:t>
            </a:r>
          </a:p>
        </p:txBody>
      </p:sp>
      <p:sp>
        <p:nvSpPr>
          <p:cNvPr id="4" name="Slide Number Placeholder 3">
            <a:extLst>
              <a:ext uri="{FF2B5EF4-FFF2-40B4-BE49-F238E27FC236}">
                <a16:creationId xmlns:a16="http://schemas.microsoft.com/office/drawing/2014/main" id="{5405F636-5E69-4FC7-8359-14D3324500A2}"/>
              </a:ext>
            </a:extLst>
          </p:cNvPr>
          <p:cNvSpPr>
            <a:spLocks noGrp="1"/>
          </p:cNvSpPr>
          <p:nvPr>
            <p:ph type="sldNum" sz="quarter" idx="5"/>
          </p:nvPr>
        </p:nvSpPr>
        <p:spPr/>
        <p:txBody>
          <a:bodyPr/>
          <a:lstStyle/>
          <a:p>
            <a:fld id="{F76C0266-93DF-4702-A77E-DBB21F36522B}" type="slidenum">
              <a:rPr lang="en-US" smtClean="0"/>
              <a:t>9</a:t>
            </a:fld>
            <a:endParaRPr lang="en-US"/>
          </a:p>
        </p:txBody>
      </p:sp>
    </p:spTree>
    <p:extLst>
      <p:ext uri="{BB962C8B-B14F-4D97-AF65-F5344CB8AC3E}">
        <p14:creationId xmlns:p14="http://schemas.microsoft.com/office/powerpoint/2010/main" val="3187039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20D18-1623-586F-0F58-AEE168D50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A7071-1502-501F-8B41-7A7E4AB332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B5C1F9-461B-792A-E620-2AEC79882090}"/>
              </a:ext>
            </a:extLst>
          </p:cNvPr>
          <p:cNvSpPr>
            <a:spLocks noGrp="1"/>
          </p:cNvSpPr>
          <p:nvPr>
            <p:ph type="body" idx="1"/>
          </p:nvPr>
        </p:nvSpPr>
        <p:spPr/>
        <p:txBody>
          <a:bodyPr/>
          <a:lstStyle/>
          <a:p>
            <a:r>
              <a:rPr lang="en-US"/>
              <a:t>3 mins. 1 min for them to match. Then spend time going over each trait. Relate the negative traits to them. Ask them have you ever been called bossy or defiant then relate those negative traits to the positive traits. Inform them that they can never find the positive outlook if they are not actively listening.</a:t>
            </a:r>
          </a:p>
        </p:txBody>
      </p:sp>
      <p:sp>
        <p:nvSpPr>
          <p:cNvPr id="4" name="Slide Number Placeholder 3">
            <a:extLst>
              <a:ext uri="{FF2B5EF4-FFF2-40B4-BE49-F238E27FC236}">
                <a16:creationId xmlns:a16="http://schemas.microsoft.com/office/drawing/2014/main" id="{9B967CF6-2758-6FCB-DF25-5DDEE53DAC8C}"/>
              </a:ext>
            </a:extLst>
          </p:cNvPr>
          <p:cNvSpPr>
            <a:spLocks noGrp="1"/>
          </p:cNvSpPr>
          <p:nvPr>
            <p:ph type="sldNum" sz="quarter" idx="5"/>
          </p:nvPr>
        </p:nvSpPr>
        <p:spPr/>
        <p:txBody>
          <a:bodyPr/>
          <a:lstStyle/>
          <a:p>
            <a:fld id="{F76C0266-93DF-4702-A77E-DBB21F36522B}" type="slidenum">
              <a:rPr lang="en-US" smtClean="0"/>
              <a:t>10</a:t>
            </a:fld>
            <a:endParaRPr lang="en-US"/>
          </a:p>
        </p:txBody>
      </p:sp>
    </p:spTree>
    <p:extLst>
      <p:ext uri="{BB962C8B-B14F-4D97-AF65-F5344CB8AC3E}">
        <p14:creationId xmlns:p14="http://schemas.microsoft.com/office/powerpoint/2010/main" val="748738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C3BC4-D30D-378C-A0FB-7F96439F33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3C18E0-9284-F698-CEC3-52B8043960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BD8D45-F1B1-0D13-2F82-1810E5B6A58C}"/>
              </a:ext>
            </a:extLst>
          </p:cNvPr>
          <p:cNvSpPr>
            <a:spLocks noGrp="1"/>
          </p:cNvSpPr>
          <p:nvPr>
            <p:ph type="dt" sz="half" idx="10"/>
          </p:nvPr>
        </p:nvSpPr>
        <p:spPr/>
        <p:txBody>
          <a:bodyPr/>
          <a:lstStyle/>
          <a:p>
            <a:fld id="{1EA0B8C6-7ACC-4062-B9B2-1089350389E1}" type="datetimeFigureOut">
              <a:rPr lang="en-US" smtClean="0"/>
              <a:t>9/10/2025</a:t>
            </a:fld>
            <a:endParaRPr lang="en-US"/>
          </a:p>
        </p:txBody>
      </p:sp>
      <p:sp>
        <p:nvSpPr>
          <p:cNvPr id="5" name="Footer Placeholder 4">
            <a:extLst>
              <a:ext uri="{FF2B5EF4-FFF2-40B4-BE49-F238E27FC236}">
                <a16:creationId xmlns:a16="http://schemas.microsoft.com/office/drawing/2014/main" id="{5A1545BE-B0BB-E418-21CF-CBFA4A135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9D753-7B1B-0C2D-B266-590D65279D0D}"/>
              </a:ext>
            </a:extLst>
          </p:cNvPr>
          <p:cNvSpPr>
            <a:spLocks noGrp="1"/>
          </p:cNvSpPr>
          <p:nvPr>
            <p:ph type="sldNum" sz="quarter" idx="12"/>
          </p:nvPr>
        </p:nvSpPr>
        <p:spPr/>
        <p:txBody>
          <a:bodyPr/>
          <a:lstStyle/>
          <a:p>
            <a:fld id="{52457810-3DE8-4152-8A27-057E7D4C4BCA}" type="slidenum">
              <a:rPr lang="en-US" smtClean="0"/>
              <a:t>‹#›</a:t>
            </a:fld>
            <a:endParaRPr lang="en-US"/>
          </a:p>
        </p:txBody>
      </p:sp>
    </p:spTree>
    <p:extLst>
      <p:ext uri="{BB962C8B-B14F-4D97-AF65-F5344CB8AC3E}">
        <p14:creationId xmlns:p14="http://schemas.microsoft.com/office/powerpoint/2010/main" val="1559686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83EF6-D8E3-D780-24E5-20238A15E0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A57F93-8446-C867-4F2B-286064477D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C88C7-C5C6-AB83-5E34-2C575BC44EED}"/>
              </a:ext>
            </a:extLst>
          </p:cNvPr>
          <p:cNvSpPr>
            <a:spLocks noGrp="1"/>
          </p:cNvSpPr>
          <p:nvPr>
            <p:ph type="dt" sz="half" idx="10"/>
          </p:nvPr>
        </p:nvSpPr>
        <p:spPr/>
        <p:txBody>
          <a:bodyPr/>
          <a:lstStyle/>
          <a:p>
            <a:fld id="{1EA0B8C6-7ACC-4062-B9B2-1089350389E1}" type="datetimeFigureOut">
              <a:rPr lang="en-US" smtClean="0"/>
              <a:t>9/10/2025</a:t>
            </a:fld>
            <a:endParaRPr lang="en-US"/>
          </a:p>
        </p:txBody>
      </p:sp>
      <p:sp>
        <p:nvSpPr>
          <p:cNvPr id="5" name="Footer Placeholder 4">
            <a:extLst>
              <a:ext uri="{FF2B5EF4-FFF2-40B4-BE49-F238E27FC236}">
                <a16:creationId xmlns:a16="http://schemas.microsoft.com/office/drawing/2014/main" id="{07FEACF2-F58C-95B7-FA6D-C3294EC14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4FDD17-1EBB-DB6D-6D4C-DB100763BB1B}"/>
              </a:ext>
            </a:extLst>
          </p:cNvPr>
          <p:cNvSpPr>
            <a:spLocks noGrp="1"/>
          </p:cNvSpPr>
          <p:nvPr>
            <p:ph type="sldNum" sz="quarter" idx="12"/>
          </p:nvPr>
        </p:nvSpPr>
        <p:spPr/>
        <p:txBody>
          <a:bodyPr/>
          <a:lstStyle/>
          <a:p>
            <a:fld id="{52457810-3DE8-4152-8A27-057E7D4C4BCA}" type="slidenum">
              <a:rPr lang="en-US" smtClean="0"/>
              <a:t>‹#›</a:t>
            </a:fld>
            <a:endParaRPr lang="en-US"/>
          </a:p>
        </p:txBody>
      </p:sp>
    </p:spTree>
    <p:extLst>
      <p:ext uri="{BB962C8B-B14F-4D97-AF65-F5344CB8AC3E}">
        <p14:creationId xmlns:p14="http://schemas.microsoft.com/office/powerpoint/2010/main" val="981018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7BC971-5952-ED6E-541A-C9C935E0AD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87A5F1-8C23-0E2D-B168-8A40E40ADD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B89EA-C13E-F759-9EF1-DCCD9A29AECB}"/>
              </a:ext>
            </a:extLst>
          </p:cNvPr>
          <p:cNvSpPr>
            <a:spLocks noGrp="1"/>
          </p:cNvSpPr>
          <p:nvPr>
            <p:ph type="dt" sz="half" idx="10"/>
          </p:nvPr>
        </p:nvSpPr>
        <p:spPr/>
        <p:txBody>
          <a:bodyPr/>
          <a:lstStyle/>
          <a:p>
            <a:fld id="{1EA0B8C6-7ACC-4062-B9B2-1089350389E1}" type="datetimeFigureOut">
              <a:rPr lang="en-US" smtClean="0"/>
              <a:t>9/10/2025</a:t>
            </a:fld>
            <a:endParaRPr lang="en-US"/>
          </a:p>
        </p:txBody>
      </p:sp>
      <p:sp>
        <p:nvSpPr>
          <p:cNvPr id="5" name="Footer Placeholder 4">
            <a:extLst>
              <a:ext uri="{FF2B5EF4-FFF2-40B4-BE49-F238E27FC236}">
                <a16:creationId xmlns:a16="http://schemas.microsoft.com/office/drawing/2014/main" id="{8B165279-B480-F617-8C54-500A62645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B6EF27-81FA-7C92-6046-315641381877}"/>
              </a:ext>
            </a:extLst>
          </p:cNvPr>
          <p:cNvSpPr>
            <a:spLocks noGrp="1"/>
          </p:cNvSpPr>
          <p:nvPr>
            <p:ph type="sldNum" sz="quarter" idx="12"/>
          </p:nvPr>
        </p:nvSpPr>
        <p:spPr/>
        <p:txBody>
          <a:bodyPr/>
          <a:lstStyle/>
          <a:p>
            <a:fld id="{52457810-3DE8-4152-8A27-057E7D4C4BCA}" type="slidenum">
              <a:rPr lang="en-US" smtClean="0"/>
              <a:t>‹#›</a:t>
            </a:fld>
            <a:endParaRPr lang="en-US"/>
          </a:p>
        </p:txBody>
      </p:sp>
    </p:spTree>
    <p:extLst>
      <p:ext uri="{BB962C8B-B14F-4D97-AF65-F5344CB8AC3E}">
        <p14:creationId xmlns:p14="http://schemas.microsoft.com/office/powerpoint/2010/main" val="116096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89500-A52C-B054-33F3-98C3260BFE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60540D-F7B5-229F-EB6C-FAD8FD1155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901FC-FA00-246D-2408-3DAB3D9F8087}"/>
              </a:ext>
            </a:extLst>
          </p:cNvPr>
          <p:cNvSpPr>
            <a:spLocks noGrp="1"/>
          </p:cNvSpPr>
          <p:nvPr>
            <p:ph type="dt" sz="half" idx="10"/>
          </p:nvPr>
        </p:nvSpPr>
        <p:spPr/>
        <p:txBody>
          <a:bodyPr/>
          <a:lstStyle/>
          <a:p>
            <a:fld id="{1EA0B8C6-7ACC-4062-B9B2-1089350389E1}" type="datetimeFigureOut">
              <a:rPr lang="en-US" smtClean="0"/>
              <a:t>9/10/2025</a:t>
            </a:fld>
            <a:endParaRPr lang="en-US"/>
          </a:p>
        </p:txBody>
      </p:sp>
      <p:sp>
        <p:nvSpPr>
          <p:cNvPr id="5" name="Footer Placeholder 4">
            <a:extLst>
              <a:ext uri="{FF2B5EF4-FFF2-40B4-BE49-F238E27FC236}">
                <a16:creationId xmlns:a16="http://schemas.microsoft.com/office/drawing/2014/main" id="{8A2B1B6D-4306-024E-E6B6-595FE6B91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0C4E89-B901-D672-B176-148C61D9611F}"/>
              </a:ext>
            </a:extLst>
          </p:cNvPr>
          <p:cNvSpPr>
            <a:spLocks noGrp="1"/>
          </p:cNvSpPr>
          <p:nvPr>
            <p:ph type="sldNum" sz="quarter" idx="12"/>
          </p:nvPr>
        </p:nvSpPr>
        <p:spPr/>
        <p:txBody>
          <a:bodyPr/>
          <a:lstStyle/>
          <a:p>
            <a:fld id="{52457810-3DE8-4152-8A27-057E7D4C4BCA}" type="slidenum">
              <a:rPr lang="en-US" smtClean="0"/>
              <a:t>‹#›</a:t>
            </a:fld>
            <a:endParaRPr lang="en-US"/>
          </a:p>
        </p:txBody>
      </p:sp>
    </p:spTree>
    <p:extLst>
      <p:ext uri="{BB962C8B-B14F-4D97-AF65-F5344CB8AC3E}">
        <p14:creationId xmlns:p14="http://schemas.microsoft.com/office/powerpoint/2010/main" val="3813145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CBAA2-9F08-8B2D-09D1-C724A2F196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E19DC8-D17B-7F4C-8F99-A07F3FCB2C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1A395E-3C0D-5F75-44D8-23832E03AAF1}"/>
              </a:ext>
            </a:extLst>
          </p:cNvPr>
          <p:cNvSpPr>
            <a:spLocks noGrp="1"/>
          </p:cNvSpPr>
          <p:nvPr>
            <p:ph type="dt" sz="half" idx="10"/>
          </p:nvPr>
        </p:nvSpPr>
        <p:spPr/>
        <p:txBody>
          <a:bodyPr/>
          <a:lstStyle/>
          <a:p>
            <a:fld id="{1EA0B8C6-7ACC-4062-B9B2-1089350389E1}" type="datetimeFigureOut">
              <a:rPr lang="en-US" smtClean="0"/>
              <a:t>9/10/2025</a:t>
            </a:fld>
            <a:endParaRPr lang="en-US"/>
          </a:p>
        </p:txBody>
      </p:sp>
      <p:sp>
        <p:nvSpPr>
          <p:cNvPr id="5" name="Footer Placeholder 4">
            <a:extLst>
              <a:ext uri="{FF2B5EF4-FFF2-40B4-BE49-F238E27FC236}">
                <a16:creationId xmlns:a16="http://schemas.microsoft.com/office/drawing/2014/main" id="{74189F6F-1EFB-3638-3C32-0A330C7CC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715651-E0DC-0B3A-CCD3-85FDE4DA95B2}"/>
              </a:ext>
            </a:extLst>
          </p:cNvPr>
          <p:cNvSpPr>
            <a:spLocks noGrp="1"/>
          </p:cNvSpPr>
          <p:nvPr>
            <p:ph type="sldNum" sz="quarter" idx="12"/>
          </p:nvPr>
        </p:nvSpPr>
        <p:spPr/>
        <p:txBody>
          <a:bodyPr/>
          <a:lstStyle/>
          <a:p>
            <a:fld id="{52457810-3DE8-4152-8A27-057E7D4C4BCA}" type="slidenum">
              <a:rPr lang="en-US" smtClean="0"/>
              <a:t>‹#›</a:t>
            </a:fld>
            <a:endParaRPr lang="en-US"/>
          </a:p>
        </p:txBody>
      </p:sp>
    </p:spTree>
    <p:extLst>
      <p:ext uri="{BB962C8B-B14F-4D97-AF65-F5344CB8AC3E}">
        <p14:creationId xmlns:p14="http://schemas.microsoft.com/office/powerpoint/2010/main" val="4187053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C441C-2408-81FD-0C58-AD1B6358B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9E679D-1B89-48AF-371F-71EC4686AF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DEF605-D1E3-6384-2272-12A09B9F1C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645611-1F79-0CBD-09FA-A03E7F4138A6}"/>
              </a:ext>
            </a:extLst>
          </p:cNvPr>
          <p:cNvSpPr>
            <a:spLocks noGrp="1"/>
          </p:cNvSpPr>
          <p:nvPr>
            <p:ph type="dt" sz="half" idx="10"/>
          </p:nvPr>
        </p:nvSpPr>
        <p:spPr/>
        <p:txBody>
          <a:bodyPr/>
          <a:lstStyle/>
          <a:p>
            <a:fld id="{1EA0B8C6-7ACC-4062-B9B2-1089350389E1}" type="datetimeFigureOut">
              <a:rPr lang="en-US" smtClean="0"/>
              <a:t>9/10/2025</a:t>
            </a:fld>
            <a:endParaRPr lang="en-US"/>
          </a:p>
        </p:txBody>
      </p:sp>
      <p:sp>
        <p:nvSpPr>
          <p:cNvPr id="6" name="Footer Placeholder 5">
            <a:extLst>
              <a:ext uri="{FF2B5EF4-FFF2-40B4-BE49-F238E27FC236}">
                <a16:creationId xmlns:a16="http://schemas.microsoft.com/office/drawing/2014/main" id="{FDEBFECF-2DB8-2990-32D9-04490E66BB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257C6-C3D1-FEA4-EDC3-36A32B57C28B}"/>
              </a:ext>
            </a:extLst>
          </p:cNvPr>
          <p:cNvSpPr>
            <a:spLocks noGrp="1"/>
          </p:cNvSpPr>
          <p:nvPr>
            <p:ph type="sldNum" sz="quarter" idx="12"/>
          </p:nvPr>
        </p:nvSpPr>
        <p:spPr/>
        <p:txBody>
          <a:bodyPr/>
          <a:lstStyle/>
          <a:p>
            <a:fld id="{52457810-3DE8-4152-8A27-057E7D4C4BCA}" type="slidenum">
              <a:rPr lang="en-US" smtClean="0"/>
              <a:t>‹#›</a:t>
            </a:fld>
            <a:endParaRPr lang="en-US"/>
          </a:p>
        </p:txBody>
      </p:sp>
    </p:spTree>
    <p:extLst>
      <p:ext uri="{BB962C8B-B14F-4D97-AF65-F5344CB8AC3E}">
        <p14:creationId xmlns:p14="http://schemas.microsoft.com/office/powerpoint/2010/main" val="2825271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31BF-FA4F-7C98-2D8D-A636A3D570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59A8B4-2946-3E71-EF52-64BE9EB88F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3ED52F-5BA3-18FD-B86C-3472FEA39D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3361E9-FB7E-08EB-55CD-74B4C67B8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CF6E51-63CC-1833-4462-C69CBC3FF4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BA1BCE-9E6D-ACF2-3A84-2EBC3BB766A7}"/>
              </a:ext>
            </a:extLst>
          </p:cNvPr>
          <p:cNvSpPr>
            <a:spLocks noGrp="1"/>
          </p:cNvSpPr>
          <p:nvPr>
            <p:ph type="dt" sz="half" idx="10"/>
          </p:nvPr>
        </p:nvSpPr>
        <p:spPr/>
        <p:txBody>
          <a:bodyPr/>
          <a:lstStyle/>
          <a:p>
            <a:fld id="{1EA0B8C6-7ACC-4062-B9B2-1089350389E1}" type="datetimeFigureOut">
              <a:rPr lang="en-US" smtClean="0"/>
              <a:t>9/10/2025</a:t>
            </a:fld>
            <a:endParaRPr lang="en-US"/>
          </a:p>
        </p:txBody>
      </p:sp>
      <p:sp>
        <p:nvSpPr>
          <p:cNvPr id="8" name="Footer Placeholder 7">
            <a:extLst>
              <a:ext uri="{FF2B5EF4-FFF2-40B4-BE49-F238E27FC236}">
                <a16:creationId xmlns:a16="http://schemas.microsoft.com/office/drawing/2014/main" id="{FBB293F4-FF7B-A6D4-1AAC-BD2EF4F2FC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1C5419-4E7F-D5EC-8C60-1C4922B3851B}"/>
              </a:ext>
            </a:extLst>
          </p:cNvPr>
          <p:cNvSpPr>
            <a:spLocks noGrp="1"/>
          </p:cNvSpPr>
          <p:nvPr>
            <p:ph type="sldNum" sz="quarter" idx="12"/>
          </p:nvPr>
        </p:nvSpPr>
        <p:spPr/>
        <p:txBody>
          <a:bodyPr/>
          <a:lstStyle/>
          <a:p>
            <a:fld id="{52457810-3DE8-4152-8A27-057E7D4C4BCA}" type="slidenum">
              <a:rPr lang="en-US" smtClean="0"/>
              <a:t>‹#›</a:t>
            </a:fld>
            <a:endParaRPr lang="en-US"/>
          </a:p>
        </p:txBody>
      </p:sp>
    </p:spTree>
    <p:extLst>
      <p:ext uri="{BB962C8B-B14F-4D97-AF65-F5344CB8AC3E}">
        <p14:creationId xmlns:p14="http://schemas.microsoft.com/office/powerpoint/2010/main" val="1806853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C7EFA-1ADF-DDD5-14CF-837C2713DB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8D4E9F-9BC1-D54C-2274-A0F7198AA079}"/>
              </a:ext>
            </a:extLst>
          </p:cNvPr>
          <p:cNvSpPr>
            <a:spLocks noGrp="1"/>
          </p:cNvSpPr>
          <p:nvPr>
            <p:ph type="dt" sz="half" idx="10"/>
          </p:nvPr>
        </p:nvSpPr>
        <p:spPr/>
        <p:txBody>
          <a:bodyPr/>
          <a:lstStyle/>
          <a:p>
            <a:fld id="{1EA0B8C6-7ACC-4062-B9B2-1089350389E1}" type="datetimeFigureOut">
              <a:rPr lang="en-US" smtClean="0"/>
              <a:t>9/10/2025</a:t>
            </a:fld>
            <a:endParaRPr lang="en-US"/>
          </a:p>
        </p:txBody>
      </p:sp>
      <p:sp>
        <p:nvSpPr>
          <p:cNvPr id="4" name="Footer Placeholder 3">
            <a:extLst>
              <a:ext uri="{FF2B5EF4-FFF2-40B4-BE49-F238E27FC236}">
                <a16:creationId xmlns:a16="http://schemas.microsoft.com/office/drawing/2014/main" id="{BBC8F3B3-35F9-49BC-BB65-F76B6CB1EA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F75B0C-CED4-700E-7811-A1AC9E69C3BB}"/>
              </a:ext>
            </a:extLst>
          </p:cNvPr>
          <p:cNvSpPr>
            <a:spLocks noGrp="1"/>
          </p:cNvSpPr>
          <p:nvPr>
            <p:ph type="sldNum" sz="quarter" idx="12"/>
          </p:nvPr>
        </p:nvSpPr>
        <p:spPr/>
        <p:txBody>
          <a:bodyPr/>
          <a:lstStyle/>
          <a:p>
            <a:fld id="{52457810-3DE8-4152-8A27-057E7D4C4BCA}" type="slidenum">
              <a:rPr lang="en-US" smtClean="0"/>
              <a:t>‹#›</a:t>
            </a:fld>
            <a:endParaRPr lang="en-US"/>
          </a:p>
        </p:txBody>
      </p:sp>
    </p:spTree>
    <p:extLst>
      <p:ext uri="{BB962C8B-B14F-4D97-AF65-F5344CB8AC3E}">
        <p14:creationId xmlns:p14="http://schemas.microsoft.com/office/powerpoint/2010/main" val="2294514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FE512E-0B08-3900-904F-AB769D8212F1}"/>
              </a:ext>
            </a:extLst>
          </p:cNvPr>
          <p:cNvSpPr>
            <a:spLocks noGrp="1"/>
          </p:cNvSpPr>
          <p:nvPr>
            <p:ph type="dt" sz="half" idx="10"/>
          </p:nvPr>
        </p:nvSpPr>
        <p:spPr/>
        <p:txBody>
          <a:bodyPr/>
          <a:lstStyle/>
          <a:p>
            <a:fld id="{1EA0B8C6-7ACC-4062-B9B2-1089350389E1}" type="datetimeFigureOut">
              <a:rPr lang="en-US" smtClean="0"/>
              <a:t>9/10/2025</a:t>
            </a:fld>
            <a:endParaRPr lang="en-US"/>
          </a:p>
        </p:txBody>
      </p:sp>
      <p:sp>
        <p:nvSpPr>
          <p:cNvPr id="3" name="Footer Placeholder 2">
            <a:extLst>
              <a:ext uri="{FF2B5EF4-FFF2-40B4-BE49-F238E27FC236}">
                <a16:creationId xmlns:a16="http://schemas.microsoft.com/office/drawing/2014/main" id="{0615AE2F-1D1E-C93B-CE89-0D56FE6A7A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247B6D-2A50-AE64-464E-F25B60D76BB2}"/>
              </a:ext>
            </a:extLst>
          </p:cNvPr>
          <p:cNvSpPr>
            <a:spLocks noGrp="1"/>
          </p:cNvSpPr>
          <p:nvPr>
            <p:ph type="sldNum" sz="quarter" idx="12"/>
          </p:nvPr>
        </p:nvSpPr>
        <p:spPr/>
        <p:txBody>
          <a:bodyPr/>
          <a:lstStyle/>
          <a:p>
            <a:fld id="{52457810-3DE8-4152-8A27-057E7D4C4BCA}" type="slidenum">
              <a:rPr lang="en-US" smtClean="0"/>
              <a:t>‹#›</a:t>
            </a:fld>
            <a:endParaRPr lang="en-US"/>
          </a:p>
        </p:txBody>
      </p:sp>
    </p:spTree>
    <p:extLst>
      <p:ext uri="{BB962C8B-B14F-4D97-AF65-F5344CB8AC3E}">
        <p14:creationId xmlns:p14="http://schemas.microsoft.com/office/powerpoint/2010/main" val="805976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B120-080F-4198-89C9-49CF228C15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779C38-30DA-D5DA-05AF-5316727ACA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AE3521-1AB8-22FC-E25A-6343CD1A7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5B246-3576-F125-8BEB-6F80ADFF6DEE}"/>
              </a:ext>
            </a:extLst>
          </p:cNvPr>
          <p:cNvSpPr>
            <a:spLocks noGrp="1"/>
          </p:cNvSpPr>
          <p:nvPr>
            <p:ph type="dt" sz="half" idx="10"/>
          </p:nvPr>
        </p:nvSpPr>
        <p:spPr/>
        <p:txBody>
          <a:bodyPr/>
          <a:lstStyle/>
          <a:p>
            <a:fld id="{1EA0B8C6-7ACC-4062-B9B2-1089350389E1}" type="datetimeFigureOut">
              <a:rPr lang="en-US" smtClean="0"/>
              <a:t>9/10/2025</a:t>
            </a:fld>
            <a:endParaRPr lang="en-US"/>
          </a:p>
        </p:txBody>
      </p:sp>
      <p:sp>
        <p:nvSpPr>
          <p:cNvPr id="6" name="Footer Placeholder 5">
            <a:extLst>
              <a:ext uri="{FF2B5EF4-FFF2-40B4-BE49-F238E27FC236}">
                <a16:creationId xmlns:a16="http://schemas.microsoft.com/office/drawing/2014/main" id="{CB8B2B42-F0E0-B9B3-7FE1-246AEAF584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9CDE90-0C70-1E62-6F88-4D8D52A1692C}"/>
              </a:ext>
            </a:extLst>
          </p:cNvPr>
          <p:cNvSpPr>
            <a:spLocks noGrp="1"/>
          </p:cNvSpPr>
          <p:nvPr>
            <p:ph type="sldNum" sz="quarter" idx="12"/>
          </p:nvPr>
        </p:nvSpPr>
        <p:spPr/>
        <p:txBody>
          <a:bodyPr/>
          <a:lstStyle/>
          <a:p>
            <a:fld id="{52457810-3DE8-4152-8A27-057E7D4C4BCA}" type="slidenum">
              <a:rPr lang="en-US" smtClean="0"/>
              <a:t>‹#›</a:t>
            </a:fld>
            <a:endParaRPr lang="en-US"/>
          </a:p>
        </p:txBody>
      </p:sp>
    </p:spTree>
    <p:extLst>
      <p:ext uri="{BB962C8B-B14F-4D97-AF65-F5344CB8AC3E}">
        <p14:creationId xmlns:p14="http://schemas.microsoft.com/office/powerpoint/2010/main" val="1535961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C7CA8-1714-E0AA-C8A3-86E5872EF4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EC96E1-9CBC-380D-3684-E39549D49F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4F5190-2A92-1A68-BD9A-E479D6E284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39F0D5-9FE2-8D8A-F86D-87E088DB2EFA}"/>
              </a:ext>
            </a:extLst>
          </p:cNvPr>
          <p:cNvSpPr>
            <a:spLocks noGrp="1"/>
          </p:cNvSpPr>
          <p:nvPr>
            <p:ph type="dt" sz="half" idx="10"/>
          </p:nvPr>
        </p:nvSpPr>
        <p:spPr/>
        <p:txBody>
          <a:bodyPr/>
          <a:lstStyle/>
          <a:p>
            <a:fld id="{1EA0B8C6-7ACC-4062-B9B2-1089350389E1}" type="datetimeFigureOut">
              <a:rPr lang="en-US" smtClean="0"/>
              <a:t>9/10/2025</a:t>
            </a:fld>
            <a:endParaRPr lang="en-US"/>
          </a:p>
        </p:txBody>
      </p:sp>
      <p:sp>
        <p:nvSpPr>
          <p:cNvPr id="6" name="Footer Placeholder 5">
            <a:extLst>
              <a:ext uri="{FF2B5EF4-FFF2-40B4-BE49-F238E27FC236}">
                <a16:creationId xmlns:a16="http://schemas.microsoft.com/office/drawing/2014/main" id="{2D36916C-8B2D-6AA1-BC6E-734954DFD2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B6F2E9-B672-E88C-90F4-4A53AC3E71FC}"/>
              </a:ext>
            </a:extLst>
          </p:cNvPr>
          <p:cNvSpPr>
            <a:spLocks noGrp="1"/>
          </p:cNvSpPr>
          <p:nvPr>
            <p:ph type="sldNum" sz="quarter" idx="12"/>
          </p:nvPr>
        </p:nvSpPr>
        <p:spPr/>
        <p:txBody>
          <a:bodyPr/>
          <a:lstStyle/>
          <a:p>
            <a:fld id="{52457810-3DE8-4152-8A27-057E7D4C4BCA}" type="slidenum">
              <a:rPr lang="en-US" smtClean="0"/>
              <a:t>‹#›</a:t>
            </a:fld>
            <a:endParaRPr lang="en-US"/>
          </a:p>
        </p:txBody>
      </p:sp>
    </p:spTree>
    <p:extLst>
      <p:ext uri="{BB962C8B-B14F-4D97-AF65-F5344CB8AC3E}">
        <p14:creationId xmlns:p14="http://schemas.microsoft.com/office/powerpoint/2010/main" val="1867128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E1F0AE-AE29-8147-D720-A4F579297C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247933-4E90-5AF6-E401-B130C1A9F7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88E35F-7D06-60B5-63D0-987CFA91C3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A0B8C6-7ACC-4062-B9B2-1089350389E1}" type="datetimeFigureOut">
              <a:rPr lang="en-US" smtClean="0"/>
              <a:t>9/10/2025</a:t>
            </a:fld>
            <a:endParaRPr lang="en-US"/>
          </a:p>
        </p:txBody>
      </p:sp>
      <p:sp>
        <p:nvSpPr>
          <p:cNvPr id="5" name="Footer Placeholder 4">
            <a:extLst>
              <a:ext uri="{FF2B5EF4-FFF2-40B4-BE49-F238E27FC236}">
                <a16:creationId xmlns:a16="http://schemas.microsoft.com/office/drawing/2014/main" id="{E219EFEC-F907-5461-B885-5D065A95A7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6CAD0C8-ACC9-A838-E84D-023A3DDABA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2457810-3DE8-4152-8A27-057E7D4C4BCA}" type="slidenum">
              <a:rPr lang="en-US" smtClean="0"/>
              <a:t>‹#›</a:t>
            </a:fld>
            <a:endParaRPr lang="en-US"/>
          </a:p>
        </p:txBody>
      </p:sp>
    </p:spTree>
    <p:extLst>
      <p:ext uri="{BB962C8B-B14F-4D97-AF65-F5344CB8AC3E}">
        <p14:creationId xmlns:p14="http://schemas.microsoft.com/office/powerpoint/2010/main" val="2521447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2" name="Picture 8" descr="Premium Photo | Modern cartoon illustration of an underground dungeon with sparkling mineral ...">
            <a:extLst>
              <a:ext uri="{FF2B5EF4-FFF2-40B4-BE49-F238E27FC236}">
                <a16:creationId xmlns:a16="http://schemas.microsoft.com/office/drawing/2014/main" id="{AFF362E3-F1CA-B3B8-A724-8D14FF505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75" y="0"/>
            <a:ext cx="12231075"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llustration Of Cartoon Girl Meditating In A Black And White Drawing Outline Sketch Vector ...">
            <a:extLst>
              <a:ext uri="{FF2B5EF4-FFF2-40B4-BE49-F238E27FC236}">
                <a16:creationId xmlns:a16="http://schemas.microsoft.com/office/drawing/2014/main" id="{A3DE8C04-EA26-CD10-46A7-00AFBA8A3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522" y="2665814"/>
            <a:ext cx="42862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clip sparkle gif, Download Free clip sparkle gif png images, Free ClipArts on Clipart Library">
            <a:extLst>
              <a:ext uri="{FF2B5EF4-FFF2-40B4-BE49-F238E27FC236}">
                <a16:creationId xmlns:a16="http://schemas.microsoft.com/office/drawing/2014/main" id="{2D090BEC-2E89-1A2C-4B82-ED681C55C4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3080" y="2064318"/>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clip sparkle gif, Download Free clip sparkle gif png images, Free ClipArts on Clipart Library">
            <a:extLst>
              <a:ext uri="{FF2B5EF4-FFF2-40B4-BE49-F238E27FC236}">
                <a16:creationId xmlns:a16="http://schemas.microsoft.com/office/drawing/2014/main" id="{3FEA4F93-561A-AD77-D677-ABA8C36CD2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6715" y="3119453"/>
            <a:ext cx="3291840" cy="32918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F10114F-CD5C-986E-A2AD-B2B0A28BA2AD}"/>
              </a:ext>
            </a:extLst>
          </p:cNvPr>
          <p:cNvSpPr/>
          <p:nvPr/>
        </p:nvSpPr>
        <p:spPr>
          <a:xfrm>
            <a:off x="12563220" y="-80612"/>
            <a:ext cx="12192000" cy="6858000"/>
          </a:xfrm>
          <a:prstGeom prst="rect">
            <a:avLst/>
          </a:prstGeom>
          <a:solidFill>
            <a:srgbClr val="654361">
              <a:alpha val="6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317853-27DC-747C-7C91-64C40556A509}"/>
              </a:ext>
            </a:extLst>
          </p:cNvPr>
          <p:cNvSpPr>
            <a:spLocks noGrp="1"/>
          </p:cNvSpPr>
          <p:nvPr>
            <p:ph type="ctrTitle"/>
          </p:nvPr>
        </p:nvSpPr>
        <p:spPr>
          <a:xfrm>
            <a:off x="-218517" y="-1863046"/>
            <a:ext cx="12629034" cy="3564869"/>
          </a:xfrm>
        </p:spPr>
        <p:txBody>
          <a:bodyPr>
            <a:normAutofit/>
          </a:bodyPr>
          <a:lstStyle/>
          <a:p>
            <a:r>
              <a:rPr lang="en-US" sz="13800">
                <a:ln w="22225">
                  <a:solidFill>
                    <a:schemeClr val="tx1"/>
                  </a:solidFill>
                  <a:miter lim="800000"/>
                </a:ln>
                <a:latin typeface="Rastanty Cortez" panose="02000506000000020003" pitchFamily="2" charset="0"/>
              </a:rPr>
              <a:t>Mindful Conflict Resolution</a:t>
            </a:r>
          </a:p>
        </p:txBody>
      </p:sp>
      <p:sp>
        <p:nvSpPr>
          <p:cNvPr id="3" name="Subtitle 2">
            <a:extLst>
              <a:ext uri="{FF2B5EF4-FFF2-40B4-BE49-F238E27FC236}">
                <a16:creationId xmlns:a16="http://schemas.microsoft.com/office/drawing/2014/main" id="{052B784B-3759-ADE6-4A18-CF0E6B958314}"/>
              </a:ext>
            </a:extLst>
          </p:cNvPr>
          <p:cNvSpPr>
            <a:spLocks noGrp="1"/>
          </p:cNvSpPr>
          <p:nvPr>
            <p:ph type="subTitle" idx="1"/>
          </p:nvPr>
        </p:nvSpPr>
        <p:spPr>
          <a:xfrm>
            <a:off x="713907" y="1462819"/>
            <a:ext cx="10725110" cy="1202995"/>
          </a:xfrm>
        </p:spPr>
        <p:txBody>
          <a:bodyPr>
            <a:normAutofit/>
          </a:bodyPr>
          <a:lstStyle/>
          <a:p>
            <a:r>
              <a:rPr lang="en-US" sz="2800" kern="1200">
                <a:latin typeface="Avenir Next LT Pro" panose="020B0504020202020204" pitchFamily="34" charset="0"/>
                <a:ea typeface="+mj-ea"/>
                <a:cs typeface="+mj-cs"/>
              </a:rPr>
              <a:t>Harnessing the Power of Mindfulness and Active Listening</a:t>
            </a:r>
          </a:p>
          <a:p>
            <a:endParaRPr lang="en-US" sz="2800">
              <a:latin typeface="Avenir Next LT Pro" panose="020B0504020202020204" pitchFamily="34" charset="0"/>
            </a:endParaRPr>
          </a:p>
        </p:txBody>
      </p:sp>
    </p:spTree>
    <p:extLst>
      <p:ext uri="{BB962C8B-B14F-4D97-AF65-F5344CB8AC3E}">
        <p14:creationId xmlns:p14="http://schemas.microsoft.com/office/powerpoint/2010/main" val="26603508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a:extLst>
            <a:ext uri="{FF2B5EF4-FFF2-40B4-BE49-F238E27FC236}">
              <a16:creationId xmlns:a16="http://schemas.microsoft.com/office/drawing/2014/main" id="{820F4BBC-328F-6EA7-BCC5-7685656591E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5CA7F8F-4B5C-43E7-B41E-1D046C330956}"/>
              </a:ext>
            </a:extLst>
          </p:cNvPr>
          <p:cNvSpPr/>
          <p:nvPr/>
        </p:nvSpPr>
        <p:spPr>
          <a:xfrm>
            <a:off x="1885950" y="1533038"/>
            <a:ext cx="9601200" cy="4875931"/>
          </a:xfrm>
          <a:prstGeom prst="rect">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365 Day 168 Crystals by Korikian on DeviantArt">
            <a:extLst>
              <a:ext uri="{FF2B5EF4-FFF2-40B4-BE49-F238E27FC236}">
                <a16:creationId xmlns:a16="http://schemas.microsoft.com/office/drawing/2014/main" id="{3BC4583E-18CB-C78D-1746-05C184AD0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77306" flipH="1">
            <a:off x="-920692" y="-825321"/>
            <a:ext cx="5465635" cy="5553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2DCCE0-C659-754E-CF02-7332BCBF7710}"/>
              </a:ext>
            </a:extLst>
          </p:cNvPr>
          <p:cNvSpPr txBox="1"/>
          <p:nvPr/>
        </p:nvSpPr>
        <p:spPr>
          <a:xfrm>
            <a:off x="3714750" y="-413923"/>
            <a:ext cx="8267700" cy="1862048"/>
          </a:xfrm>
          <a:prstGeom prst="rect">
            <a:avLst/>
          </a:prstGeom>
          <a:noFill/>
        </p:spPr>
        <p:txBody>
          <a:bodyPr wrap="square">
            <a:spAutoFit/>
          </a:bodyPr>
          <a:lstStyle/>
          <a:p>
            <a:r>
              <a:rPr lang="en-US" sz="11500">
                <a:ln w="22225">
                  <a:solidFill>
                    <a:schemeClr val="bg1"/>
                  </a:solidFill>
                  <a:miter lim="800000"/>
                </a:ln>
                <a:solidFill>
                  <a:schemeClr val="bg1"/>
                </a:solidFill>
                <a:latin typeface="Rastanty Cortez" panose="02000506000000020003" pitchFamily="2" charset="0"/>
              </a:rPr>
              <a:t>Mindful Gem</a:t>
            </a:r>
            <a:endParaRPr lang="en-US" sz="2000">
              <a:ln>
                <a:solidFill>
                  <a:schemeClr val="bg1"/>
                </a:solidFill>
              </a:ln>
              <a:solidFill>
                <a:schemeClr val="bg1"/>
              </a:solidFill>
            </a:endParaRPr>
          </a:p>
        </p:txBody>
      </p:sp>
      <p:pic>
        <p:nvPicPr>
          <p:cNvPr id="8" name="Picture 4" descr="Star Sparkling Sticker by NIDIVA">
            <a:extLst>
              <a:ext uri="{FF2B5EF4-FFF2-40B4-BE49-F238E27FC236}">
                <a16:creationId xmlns:a16="http://schemas.microsoft.com/office/drawing/2014/main" id="{05671A50-6E2B-1200-ABF6-DDD67A26C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671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ar Sparkling Sticker by NIDIVA">
            <a:extLst>
              <a:ext uri="{FF2B5EF4-FFF2-40B4-BE49-F238E27FC236}">
                <a16:creationId xmlns:a16="http://schemas.microsoft.com/office/drawing/2014/main" id="{EDFA11BB-C89F-19C8-A7AC-D28CEB5FD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2705100"/>
            <a:ext cx="16954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tar Sparkling Sticker by NIDIVA">
            <a:extLst>
              <a:ext uri="{FF2B5EF4-FFF2-40B4-BE49-F238E27FC236}">
                <a16:creationId xmlns:a16="http://schemas.microsoft.com/office/drawing/2014/main" id="{61141AE4-E572-F80B-E82D-0D8B76D9B4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75" y="-162412"/>
            <a:ext cx="1695450" cy="1695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625C0B-A096-66D4-4E1A-1F8E8334CFBB}"/>
              </a:ext>
            </a:extLst>
          </p:cNvPr>
          <p:cNvSpPr txBox="1"/>
          <p:nvPr/>
        </p:nvSpPr>
        <p:spPr>
          <a:xfrm>
            <a:off x="2747459" y="2368676"/>
            <a:ext cx="4269117" cy="2646878"/>
          </a:xfrm>
          <a:prstGeom prst="rect">
            <a:avLst/>
          </a:prstGeom>
          <a:noFill/>
        </p:spPr>
        <p:txBody>
          <a:bodyPr wrap="none" rtlCol="0">
            <a:spAutoFit/>
          </a:bodyPr>
          <a:lstStyle/>
          <a:p>
            <a:pPr algn="ctr"/>
            <a:r>
              <a:rPr lang="en-US" sz="16600" b="1">
                <a:latin typeface="Rastanty Cortez" panose="02000506000000020003" pitchFamily="2" charset="0"/>
              </a:rPr>
              <a:t>dramatic</a:t>
            </a:r>
          </a:p>
        </p:txBody>
      </p:sp>
      <p:sp>
        <p:nvSpPr>
          <p:cNvPr id="4" name="TextBox 3">
            <a:extLst>
              <a:ext uri="{FF2B5EF4-FFF2-40B4-BE49-F238E27FC236}">
                <a16:creationId xmlns:a16="http://schemas.microsoft.com/office/drawing/2014/main" id="{F9789EB7-47FD-F34F-DBD4-1A3DF04D5F4D}"/>
              </a:ext>
            </a:extLst>
          </p:cNvPr>
          <p:cNvSpPr txBox="1"/>
          <p:nvPr/>
        </p:nvSpPr>
        <p:spPr>
          <a:xfrm>
            <a:off x="7464338" y="3093840"/>
            <a:ext cx="3638550" cy="1754326"/>
          </a:xfrm>
          <a:custGeom>
            <a:avLst/>
            <a:gdLst>
              <a:gd name="connsiteX0" fmla="*/ 0 w 3638550"/>
              <a:gd name="connsiteY0" fmla="*/ 0 h 1754326"/>
              <a:gd name="connsiteX1" fmla="*/ 519793 w 3638550"/>
              <a:gd name="connsiteY1" fmla="*/ 0 h 1754326"/>
              <a:gd name="connsiteX2" fmla="*/ 966815 w 3638550"/>
              <a:gd name="connsiteY2" fmla="*/ 0 h 1754326"/>
              <a:gd name="connsiteX3" fmla="*/ 1450222 w 3638550"/>
              <a:gd name="connsiteY3" fmla="*/ 0 h 1754326"/>
              <a:gd name="connsiteX4" fmla="*/ 2006400 w 3638550"/>
              <a:gd name="connsiteY4" fmla="*/ 0 h 1754326"/>
              <a:gd name="connsiteX5" fmla="*/ 2526193 w 3638550"/>
              <a:gd name="connsiteY5" fmla="*/ 0 h 1754326"/>
              <a:gd name="connsiteX6" fmla="*/ 3082372 w 3638550"/>
              <a:gd name="connsiteY6" fmla="*/ 0 h 1754326"/>
              <a:gd name="connsiteX7" fmla="*/ 3638550 w 3638550"/>
              <a:gd name="connsiteY7" fmla="*/ 0 h 1754326"/>
              <a:gd name="connsiteX8" fmla="*/ 3638550 w 3638550"/>
              <a:gd name="connsiteY8" fmla="*/ 584775 h 1754326"/>
              <a:gd name="connsiteX9" fmla="*/ 3638550 w 3638550"/>
              <a:gd name="connsiteY9" fmla="*/ 1116921 h 1754326"/>
              <a:gd name="connsiteX10" fmla="*/ 3638550 w 3638550"/>
              <a:gd name="connsiteY10" fmla="*/ 1754326 h 1754326"/>
              <a:gd name="connsiteX11" fmla="*/ 3155143 w 3638550"/>
              <a:gd name="connsiteY11" fmla="*/ 1754326 h 1754326"/>
              <a:gd name="connsiteX12" fmla="*/ 2598964 w 3638550"/>
              <a:gd name="connsiteY12" fmla="*/ 1754326 h 1754326"/>
              <a:gd name="connsiteX13" fmla="*/ 2079171 w 3638550"/>
              <a:gd name="connsiteY13" fmla="*/ 1754326 h 1754326"/>
              <a:gd name="connsiteX14" fmla="*/ 1595764 w 3638550"/>
              <a:gd name="connsiteY14" fmla="*/ 1754326 h 1754326"/>
              <a:gd name="connsiteX15" fmla="*/ 1112357 w 3638550"/>
              <a:gd name="connsiteY15" fmla="*/ 1754326 h 1754326"/>
              <a:gd name="connsiteX16" fmla="*/ 701720 w 3638550"/>
              <a:gd name="connsiteY16" fmla="*/ 1754326 h 1754326"/>
              <a:gd name="connsiteX17" fmla="*/ 0 w 3638550"/>
              <a:gd name="connsiteY17" fmla="*/ 1754326 h 1754326"/>
              <a:gd name="connsiteX18" fmla="*/ 0 w 3638550"/>
              <a:gd name="connsiteY18" fmla="*/ 1187094 h 1754326"/>
              <a:gd name="connsiteX19" fmla="*/ 0 w 3638550"/>
              <a:gd name="connsiteY19" fmla="*/ 637405 h 1754326"/>
              <a:gd name="connsiteX20" fmla="*/ 0 w 3638550"/>
              <a:gd name="connsiteY20"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38550" h="1754326" extrusionOk="0">
                <a:moveTo>
                  <a:pt x="0" y="0"/>
                </a:moveTo>
                <a:cubicBezTo>
                  <a:pt x="233656" y="-2534"/>
                  <a:pt x="356128" y="47982"/>
                  <a:pt x="519793" y="0"/>
                </a:cubicBezTo>
                <a:cubicBezTo>
                  <a:pt x="683458" y="-47982"/>
                  <a:pt x="856634" y="10745"/>
                  <a:pt x="966815" y="0"/>
                </a:cubicBezTo>
                <a:cubicBezTo>
                  <a:pt x="1076996" y="-10745"/>
                  <a:pt x="1225632" y="31050"/>
                  <a:pt x="1450222" y="0"/>
                </a:cubicBezTo>
                <a:cubicBezTo>
                  <a:pt x="1674812" y="-31050"/>
                  <a:pt x="1822913" y="23280"/>
                  <a:pt x="2006400" y="0"/>
                </a:cubicBezTo>
                <a:cubicBezTo>
                  <a:pt x="2189887" y="-23280"/>
                  <a:pt x="2347044" y="55719"/>
                  <a:pt x="2526193" y="0"/>
                </a:cubicBezTo>
                <a:cubicBezTo>
                  <a:pt x="2705342" y="-55719"/>
                  <a:pt x="2932502" y="40704"/>
                  <a:pt x="3082372" y="0"/>
                </a:cubicBezTo>
                <a:cubicBezTo>
                  <a:pt x="3232242" y="-40704"/>
                  <a:pt x="3456618" y="63653"/>
                  <a:pt x="3638550" y="0"/>
                </a:cubicBezTo>
                <a:cubicBezTo>
                  <a:pt x="3696242" y="291237"/>
                  <a:pt x="3589967" y="401239"/>
                  <a:pt x="3638550" y="584775"/>
                </a:cubicBezTo>
                <a:cubicBezTo>
                  <a:pt x="3687133" y="768312"/>
                  <a:pt x="3594132" y="902076"/>
                  <a:pt x="3638550" y="1116921"/>
                </a:cubicBezTo>
                <a:cubicBezTo>
                  <a:pt x="3682968" y="1331766"/>
                  <a:pt x="3588974" y="1526715"/>
                  <a:pt x="3638550" y="1754326"/>
                </a:cubicBezTo>
                <a:cubicBezTo>
                  <a:pt x="3489050" y="1758115"/>
                  <a:pt x="3280477" y="1706763"/>
                  <a:pt x="3155143" y="1754326"/>
                </a:cubicBezTo>
                <a:cubicBezTo>
                  <a:pt x="3029809" y="1801889"/>
                  <a:pt x="2875665" y="1724090"/>
                  <a:pt x="2598964" y="1754326"/>
                </a:cubicBezTo>
                <a:cubicBezTo>
                  <a:pt x="2322263" y="1784562"/>
                  <a:pt x="2282686" y="1740456"/>
                  <a:pt x="2079171" y="1754326"/>
                </a:cubicBezTo>
                <a:cubicBezTo>
                  <a:pt x="1875656" y="1768196"/>
                  <a:pt x="1765394" y="1753238"/>
                  <a:pt x="1595764" y="1754326"/>
                </a:cubicBezTo>
                <a:cubicBezTo>
                  <a:pt x="1426134" y="1755414"/>
                  <a:pt x="1212041" y="1752262"/>
                  <a:pt x="1112357" y="1754326"/>
                </a:cubicBezTo>
                <a:cubicBezTo>
                  <a:pt x="1012673" y="1756390"/>
                  <a:pt x="795190" y="1708341"/>
                  <a:pt x="701720" y="1754326"/>
                </a:cubicBezTo>
                <a:cubicBezTo>
                  <a:pt x="608250" y="1800311"/>
                  <a:pt x="301389" y="1739714"/>
                  <a:pt x="0" y="1754326"/>
                </a:cubicBezTo>
                <a:cubicBezTo>
                  <a:pt x="-14772" y="1482535"/>
                  <a:pt x="6366" y="1401619"/>
                  <a:pt x="0" y="1187094"/>
                </a:cubicBezTo>
                <a:cubicBezTo>
                  <a:pt x="-6366" y="972569"/>
                  <a:pt x="41215" y="807834"/>
                  <a:pt x="0" y="637405"/>
                </a:cubicBezTo>
                <a:cubicBezTo>
                  <a:pt x="-41215" y="466976"/>
                  <a:pt x="31144" y="272038"/>
                  <a:pt x="0" y="0"/>
                </a:cubicBezTo>
                <a:close/>
              </a:path>
            </a:pathLst>
          </a:custGeom>
          <a:noFill/>
          <a:ln w="28575">
            <a:solidFill>
              <a:srgbClr val="65B0B3"/>
            </a:solidFill>
            <a:extLst>
              <a:ext uri="{C807C97D-BFC1-408E-A445-0C87EB9F89A2}">
                <ask:lineSketchStyleProps xmlns:ask="http://schemas.microsoft.com/office/drawing/2018/sketchyshapes" sd="757503355">
                  <a:prstGeom prst="rect">
                    <a:avLst/>
                  </a:prstGeom>
                  <ask:type>
                    <ask:lineSketchScribble/>
                  </ask:type>
                </ask:lineSketchStyleProps>
              </a:ext>
            </a:extLst>
          </a:ln>
        </p:spPr>
        <p:txBody>
          <a:bodyPr wrap="square" rtlCol="0">
            <a:spAutoFit/>
          </a:bodyPr>
          <a:lstStyle/>
          <a:p>
            <a:r>
              <a:rPr lang="en-US" sz="5400">
                <a:latin typeface="Avenir Next LT Pro Light" panose="020B0304020202020204" pitchFamily="34" charset="0"/>
              </a:rPr>
              <a:t>Expressive, passionate</a:t>
            </a:r>
          </a:p>
        </p:txBody>
      </p:sp>
    </p:spTree>
    <p:extLst>
      <p:ext uri="{BB962C8B-B14F-4D97-AF65-F5344CB8AC3E}">
        <p14:creationId xmlns:p14="http://schemas.microsoft.com/office/powerpoint/2010/main" val="42690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a:extLst>
            <a:ext uri="{FF2B5EF4-FFF2-40B4-BE49-F238E27FC236}">
              <a16:creationId xmlns:a16="http://schemas.microsoft.com/office/drawing/2014/main" id="{F3C1E3EC-BB3B-1CC5-E492-EAEEDB7D751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A84A023-0C48-0678-F060-699542F60B19}"/>
              </a:ext>
            </a:extLst>
          </p:cNvPr>
          <p:cNvSpPr/>
          <p:nvPr/>
        </p:nvSpPr>
        <p:spPr>
          <a:xfrm>
            <a:off x="1885950" y="1533038"/>
            <a:ext cx="9601200" cy="4875931"/>
          </a:xfrm>
          <a:prstGeom prst="rect">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365 Day 168 Crystals by Korikian on DeviantArt">
            <a:extLst>
              <a:ext uri="{FF2B5EF4-FFF2-40B4-BE49-F238E27FC236}">
                <a16:creationId xmlns:a16="http://schemas.microsoft.com/office/drawing/2014/main" id="{EB2BBC7A-F883-311A-BCC2-2BC650753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77306" flipH="1">
            <a:off x="-920692" y="-825321"/>
            <a:ext cx="5465635" cy="5553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F754FD-DD49-36BE-204A-C56C67B78C4F}"/>
              </a:ext>
            </a:extLst>
          </p:cNvPr>
          <p:cNvSpPr txBox="1"/>
          <p:nvPr/>
        </p:nvSpPr>
        <p:spPr>
          <a:xfrm>
            <a:off x="3714750" y="-413923"/>
            <a:ext cx="8267700" cy="1862048"/>
          </a:xfrm>
          <a:prstGeom prst="rect">
            <a:avLst/>
          </a:prstGeom>
          <a:noFill/>
        </p:spPr>
        <p:txBody>
          <a:bodyPr wrap="square">
            <a:spAutoFit/>
          </a:bodyPr>
          <a:lstStyle/>
          <a:p>
            <a:r>
              <a:rPr lang="en-US" sz="11500">
                <a:ln w="22225">
                  <a:solidFill>
                    <a:schemeClr val="bg1"/>
                  </a:solidFill>
                  <a:miter lim="800000"/>
                </a:ln>
                <a:solidFill>
                  <a:schemeClr val="bg1"/>
                </a:solidFill>
                <a:latin typeface="Rastanty Cortez" panose="02000506000000020003" pitchFamily="2" charset="0"/>
              </a:rPr>
              <a:t>Mindful Gem</a:t>
            </a:r>
            <a:endParaRPr lang="en-US" sz="2000">
              <a:ln>
                <a:solidFill>
                  <a:schemeClr val="bg1"/>
                </a:solidFill>
              </a:ln>
              <a:solidFill>
                <a:schemeClr val="bg1"/>
              </a:solidFill>
            </a:endParaRPr>
          </a:p>
        </p:txBody>
      </p:sp>
      <p:pic>
        <p:nvPicPr>
          <p:cNvPr id="8" name="Picture 4" descr="Star Sparkling Sticker by NIDIVA">
            <a:extLst>
              <a:ext uri="{FF2B5EF4-FFF2-40B4-BE49-F238E27FC236}">
                <a16:creationId xmlns:a16="http://schemas.microsoft.com/office/drawing/2014/main" id="{1681CE2F-60B3-F204-0736-140A3BBA7F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671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ar Sparkling Sticker by NIDIVA">
            <a:extLst>
              <a:ext uri="{FF2B5EF4-FFF2-40B4-BE49-F238E27FC236}">
                <a16:creationId xmlns:a16="http://schemas.microsoft.com/office/drawing/2014/main" id="{29B93D68-C470-EB7C-A646-AE8688213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2705100"/>
            <a:ext cx="16954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tar Sparkling Sticker by NIDIVA">
            <a:extLst>
              <a:ext uri="{FF2B5EF4-FFF2-40B4-BE49-F238E27FC236}">
                <a16:creationId xmlns:a16="http://schemas.microsoft.com/office/drawing/2014/main" id="{B23820F3-F7D6-4E78-4C4F-C791494BF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75" y="-162412"/>
            <a:ext cx="1695450" cy="1695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342FC9-5BEA-4395-B6A4-6871F395F2AA}"/>
              </a:ext>
            </a:extLst>
          </p:cNvPr>
          <p:cNvSpPr txBox="1"/>
          <p:nvPr/>
        </p:nvSpPr>
        <p:spPr>
          <a:xfrm>
            <a:off x="3273702" y="1851645"/>
            <a:ext cx="2691763" cy="3154710"/>
          </a:xfrm>
          <a:prstGeom prst="rect">
            <a:avLst/>
          </a:prstGeom>
          <a:noFill/>
        </p:spPr>
        <p:txBody>
          <a:bodyPr wrap="none" rtlCol="0">
            <a:spAutoFit/>
          </a:bodyPr>
          <a:lstStyle/>
          <a:p>
            <a:pPr algn="ctr"/>
            <a:r>
              <a:rPr lang="en-US" sz="19900" b="1">
                <a:latin typeface="Rastanty Cortez" panose="02000506000000020003" pitchFamily="2" charset="0"/>
              </a:rPr>
              <a:t>fussy</a:t>
            </a:r>
          </a:p>
        </p:txBody>
      </p:sp>
      <p:sp>
        <p:nvSpPr>
          <p:cNvPr id="4" name="TextBox 3">
            <a:extLst>
              <a:ext uri="{FF2B5EF4-FFF2-40B4-BE49-F238E27FC236}">
                <a16:creationId xmlns:a16="http://schemas.microsoft.com/office/drawing/2014/main" id="{8B74B59D-3D52-9155-AF5A-2375AE5013E6}"/>
              </a:ext>
            </a:extLst>
          </p:cNvPr>
          <p:cNvSpPr txBox="1"/>
          <p:nvPr/>
        </p:nvSpPr>
        <p:spPr>
          <a:xfrm>
            <a:off x="7003967" y="2524195"/>
            <a:ext cx="3949783" cy="2800767"/>
          </a:xfrm>
          <a:custGeom>
            <a:avLst/>
            <a:gdLst>
              <a:gd name="connsiteX0" fmla="*/ 0 w 3949783"/>
              <a:gd name="connsiteY0" fmla="*/ 0 h 2800767"/>
              <a:gd name="connsiteX1" fmla="*/ 564255 w 3949783"/>
              <a:gd name="connsiteY1" fmla="*/ 0 h 2800767"/>
              <a:gd name="connsiteX2" fmla="*/ 1089012 w 3949783"/>
              <a:gd name="connsiteY2" fmla="*/ 0 h 2800767"/>
              <a:gd name="connsiteX3" fmla="*/ 1653266 w 3949783"/>
              <a:gd name="connsiteY3" fmla="*/ 0 h 2800767"/>
              <a:gd name="connsiteX4" fmla="*/ 2138525 w 3949783"/>
              <a:gd name="connsiteY4" fmla="*/ 0 h 2800767"/>
              <a:gd name="connsiteX5" fmla="*/ 2742278 w 3949783"/>
              <a:gd name="connsiteY5" fmla="*/ 0 h 2800767"/>
              <a:gd name="connsiteX6" fmla="*/ 3267035 w 3949783"/>
              <a:gd name="connsiteY6" fmla="*/ 0 h 2800767"/>
              <a:gd name="connsiteX7" fmla="*/ 3949783 w 3949783"/>
              <a:gd name="connsiteY7" fmla="*/ 0 h 2800767"/>
              <a:gd name="connsiteX8" fmla="*/ 3949783 w 3949783"/>
              <a:gd name="connsiteY8" fmla="*/ 476130 h 2800767"/>
              <a:gd name="connsiteX9" fmla="*/ 3949783 w 3949783"/>
              <a:gd name="connsiteY9" fmla="*/ 1036284 h 2800767"/>
              <a:gd name="connsiteX10" fmla="*/ 3949783 w 3949783"/>
              <a:gd name="connsiteY10" fmla="*/ 1540422 h 2800767"/>
              <a:gd name="connsiteX11" fmla="*/ 3949783 w 3949783"/>
              <a:gd name="connsiteY11" fmla="*/ 2100575 h 2800767"/>
              <a:gd name="connsiteX12" fmla="*/ 3949783 w 3949783"/>
              <a:gd name="connsiteY12" fmla="*/ 2800767 h 2800767"/>
              <a:gd name="connsiteX13" fmla="*/ 3425026 w 3949783"/>
              <a:gd name="connsiteY13" fmla="*/ 2800767 h 2800767"/>
              <a:gd name="connsiteX14" fmla="*/ 2900269 w 3949783"/>
              <a:gd name="connsiteY14" fmla="*/ 2800767 h 2800767"/>
              <a:gd name="connsiteX15" fmla="*/ 2257019 w 3949783"/>
              <a:gd name="connsiteY15" fmla="*/ 2800767 h 2800767"/>
              <a:gd name="connsiteX16" fmla="*/ 1771760 w 3949783"/>
              <a:gd name="connsiteY16" fmla="*/ 2800767 h 2800767"/>
              <a:gd name="connsiteX17" fmla="*/ 1247003 w 3949783"/>
              <a:gd name="connsiteY17" fmla="*/ 2800767 h 2800767"/>
              <a:gd name="connsiteX18" fmla="*/ 801242 w 3949783"/>
              <a:gd name="connsiteY18" fmla="*/ 2800767 h 2800767"/>
              <a:gd name="connsiteX19" fmla="*/ 0 w 3949783"/>
              <a:gd name="connsiteY19" fmla="*/ 2800767 h 2800767"/>
              <a:gd name="connsiteX20" fmla="*/ 0 w 3949783"/>
              <a:gd name="connsiteY20" fmla="*/ 2296629 h 2800767"/>
              <a:gd name="connsiteX21" fmla="*/ 0 w 3949783"/>
              <a:gd name="connsiteY21" fmla="*/ 1680460 h 2800767"/>
              <a:gd name="connsiteX22" fmla="*/ 0 w 3949783"/>
              <a:gd name="connsiteY22" fmla="*/ 1204330 h 2800767"/>
              <a:gd name="connsiteX23" fmla="*/ 0 w 3949783"/>
              <a:gd name="connsiteY23" fmla="*/ 588161 h 2800767"/>
              <a:gd name="connsiteX24" fmla="*/ 0 w 3949783"/>
              <a:gd name="connsiteY24"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49783" h="2800767" extrusionOk="0">
                <a:moveTo>
                  <a:pt x="0" y="0"/>
                </a:moveTo>
                <a:cubicBezTo>
                  <a:pt x="210325" y="-56438"/>
                  <a:pt x="327154" y="27461"/>
                  <a:pt x="564255" y="0"/>
                </a:cubicBezTo>
                <a:cubicBezTo>
                  <a:pt x="801356" y="-27461"/>
                  <a:pt x="905064" y="58641"/>
                  <a:pt x="1089012" y="0"/>
                </a:cubicBezTo>
                <a:cubicBezTo>
                  <a:pt x="1272960" y="-58641"/>
                  <a:pt x="1520996" y="27862"/>
                  <a:pt x="1653266" y="0"/>
                </a:cubicBezTo>
                <a:cubicBezTo>
                  <a:pt x="1785536" y="-27862"/>
                  <a:pt x="1909139" y="43423"/>
                  <a:pt x="2138525" y="0"/>
                </a:cubicBezTo>
                <a:cubicBezTo>
                  <a:pt x="2367911" y="-43423"/>
                  <a:pt x="2618188" y="34470"/>
                  <a:pt x="2742278" y="0"/>
                </a:cubicBezTo>
                <a:cubicBezTo>
                  <a:pt x="2866368" y="-34470"/>
                  <a:pt x="3009287" y="10151"/>
                  <a:pt x="3267035" y="0"/>
                </a:cubicBezTo>
                <a:cubicBezTo>
                  <a:pt x="3524783" y="-10151"/>
                  <a:pt x="3631181" y="79123"/>
                  <a:pt x="3949783" y="0"/>
                </a:cubicBezTo>
                <a:cubicBezTo>
                  <a:pt x="3950343" y="160316"/>
                  <a:pt x="3897616" y="341715"/>
                  <a:pt x="3949783" y="476130"/>
                </a:cubicBezTo>
                <a:cubicBezTo>
                  <a:pt x="4001950" y="610545"/>
                  <a:pt x="3886859" y="833485"/>
                  <a:pt x="3949783" y="1036284"/>
                </a:cubicBezTo>
                <a:cubicBezTo>
                  <a:pt x="4012707" y="1239083"/>
                  <a:pt x="3903263" y="1376378"/>
                  <a:pt x="3949783" y="1540422"/>
                </a:cubicBezTo>
                <a:cubicBezTo>
                  <a:pt x="3996303" y="1704466"/>
                  <a:pt x="3930856" y="1900205"/>
                  <a:pt x="3949783" y="2100575"/>
                </a:cubicBezTo>
                <a:cubicBezTo>
                  <a:pt x="3968710" y="2300945"/>
                  <a:pt x="3896865" y="2580856"/>
                  <a:pt x="3949783" y="2800767"/>
                </a:cubicBezTo>
                <a:cubicBezTo>
                  <a:pt x="3812104" y="2859147"/>
                  <a:pt x="3578352" y="2743390"/>
                  <a:pt x="3425026" y="2800767"/>
                </a:cubicBezTo>
                <a:cubicBezTo>
                  <a:pt x="3271700" y="2858144"/>
                  <a:pt x="3068612" y="2769813"/>
                  <a:pt x="2900269" y="2800767"/>
                </a:cubicBezTo>
                <a:cubicBezTo>
                  <a:pt x="2731926" y="2831721"/>
                  <a:pt x="2443400" y="2764463"/>
                  <a:pt x="2257019" y="2800767"/>
                </a:cubicBezTo>
                <a:cubicBezTo>
                  <a:pt x="2070638" y="2837071"/>
                  <a:pt x="1911618" y="2762012"/>
                  <a:pt x="1771760" y="2800767"/>
                </a:cubicBezTo>
                <a:cubicBezTo>
                  <a:pt x="1631902" y="2839522"/>
                  <a:pt x="1448948" y="2796875"/>
                  <a:pt x="1247003" y="2800767"/>
                </a:cubicBezTo>
                <a:cubicBezTo>
                  <a:pt x="1045058" y="2804659"/>
                  <a:pt x="1023309" y="2758815"/>
                  <a:pt x="801242" y="2800767"/>
                </a:cubicBezTo>
                <a:cubicBezTo>
                  <a:pt x="579175" y="2842719"/>
                  <a:pt x="182519" y="2775797"/>
                  <a:pt x="0" y="2800767"/>
                </a:cubicBezTo>
                <a:cubicBezTo>
                  <a:pt x="-40165" y="2578392"/>
                  <a:pt x="31290" y="2400802"/>
                  <a:pt x="0" y="2296629"/>
                </a:cubicBezTo>
                <a:cubicBezTo>
                  <a:pt x="-31290" y="2192456"/>
                  <a:pt x="34190" y="1864895"/>
                  <a:pt x="0" y="1680460"/>
                </a:cubicBezTo>
                <a:cubicBezTo>
                  <a:pt x="-34190" y="1496025"/>
                  <a:pt x="10258" y="1351592"/>
                  <a:pt x="0" y="1204330"/>
                </a:cubicBezTo>
                <a:cubicBezTo>
                  <a:pt x="-10258" y="1057068"/>
                  <a:pt x="32671" y="814130"/>
                  <a:pt x="0" y="588161"/>
                </a:cubicBezTo>
                <a:cubicBezTo>
                  <a:pt x="-32671" y="362192"/>
                  <a:pt x="15300" y="146419"/>
                  <a:pt x="0" y="0"/>
                </a:cubicBezTo>
                <a:close/>
              </a:path>
            </a:pathLst>
          </a:custGeom>
          <a:noFill/>
          <a:ln w="28575">
            <a:solidFill>
              <a:srgbClr val="56606A"/>
            </a:solidFill>
            <a:extLst>
              <a:ext uri="{C807C97D-BFC1-408E-A445-0C87EB9F89A2}">
                <ask:lineSketchStyleProps xmlns:ask="http://schemas.microsoft.com/office/drawing/2018/sketchyshapes" sd="3441976703">
                  <a:prstGeom prst="rect">
                    <a:avLst/>
                  </a:prstGeom>
                  <ask:type>
                    <ask:lineSketchScribble/>
                  </ask:type>
                </ask:lineSketchStyleProps>
              </a:ext>
            </a:extLst>
          </a:ln>
        </p:spPr>
        <p:txBody>
          <a:bodyPr wrap="square" rtlCol="0">
            <a:spAutoFit/>
          </a:bodyPr>
          <a:lstStyle/>
          <a:p>
            <a:r>
              <a:rPr lang="en-US" sz="4400">
                <a:latin typeface="Avenir Next LT Pro Light" panose="020B0304020202020204" pitchFamily="34" charset="0"/>
              </a:rPr>
              <a:t>Strong communicator, has strong preferences</a:t>
            </a:r>
          </a:p>
        </p:txBody>
      </p:sp>
    </p:spTree>
    <p:extLst>
      <p:ext uri="{BB962C8B-B14F-4D97-AF65-F5344CB8AC3E}">
        <p14:creationId xmlns:p14="http://schemas.microsoft.com/office/powerpoint/2010/main" val="393433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a:extLst>
            <a:ext uri="{FF2B5EF4-FFF2-40B4-BE49-F238E27FC236}">
              <a16:creationId xmlns:a16="http://schemas.microsoft.com/office/drawing/2014/main" id="{8F0E91EA-1AA2-9DC3-D43F-42C2344D8DB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3F4AD54-A334-3972-B2B2-8B92A196329D}"/>
              </a:ext>
            </a:extLst>
          </p:cNvPr>
          <p:cNvSpPr/>
          <p:nvPr/>
        </p:nvSpPr>
        <p:spPr>
          <a:xfrm>
            <a:off x="1885950" y="1533038"/>
            <a:ext cx="9601200" cy="4875931"/>
          </a:xfrm>
          <a:prstGeom prst="rect">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365 Day 168 Crystals by Korikian on DeviantArt">
            <a:extLst>
              <a:ext uri="{FF2B5EF4-FFF2-40B4-BE49-F238E27FC236}">
                <a16:creationId xmlns:a16="http://schemas.microsoft.com/office/drawing/2014/main" id="{73363355-E2A0-9520-CEA4-10FCD867D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77306" flipH="1">
            <a:off x="-920692" y="-825321"/>
            <a:ext cx="5465635" cy="5553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4205AED-9DC0-4836-8096-E01A0352DBBD}"/>
              </a:ext>
            </a:extLst>
          </p:cNvPr>
          <p:cNvSpPr txBox="1"/>
          <p:nvPr/>
        </p:nvSpPr>
        <p:spPr>
          <a:xfrm>
            <a:off x="3714750" y="-413923"/>
            <a:ext cx="8267700" cy="1862048"/>
          </a:xfrm>
          <a:prstGeom prst="rect">
            <a:avLst/>
          </a:prstGeom>
          <a:noFill/>
        </p:spPr>
        <p:txBody>
          <a:bodyPr wrap="square">
            <a:spAutoFit/>
          </a:bodyPr>
          <a:lstStyle/>
          <a:p>
            <a:r>
              <a:rPr lang="en-US" sz="11500">
                <a:ln w="22225">
                  <a:solidFill>
                    <a:schemeClr val="bg1"/>
                  </a:solidFill>
                  <a:miter lim="800000"/>
                </a:ln>
                <a:solidFill>
                  <a:schemeClr val="bg1"/>
                </a:solidFill>
                <a:latin typeface="Rastanty Cortez" panose="02000506000000020003" pitchFamily="2" charset="0"/>
              </a:rPr>
              <a:t>Mindful Gem</a:t>
            </a:r>
            <a:endParaRPr lang="en-US" sz="2000">
              <a:ln>
                <a:solidFill>
                  <a:schemeClr val="bg1"/>
                </a:solidFill>
              </a:ln>
              <a:solidFill>
                <a:schemeClr val="bg1"/>
              </a:solidFill>
            </a:endParaRPr>
          </a:p>
        </p:txBody>
      </p:sp>
      <p:pic>
        <p:nvPicPr>
          <p:cNvPr id="8" name="Picture 4" descr="Star Sparkling Sticker by NIDIVA">
            <a:extLst>
              <a:ext uri="{FF2B5EF4-FFF2-40B4-BE49-F238E27FC236}">
                <a16:creationId xmlns:a16="http://schemas.microsoft.com/office/drawing/2014/main" id="{76E2B7BA-0127-C17B-0962-720857D88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671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ar Sparkling Sticker by NIDIVA">
            <a:extLst>
              <a:ext uri="{FF2B5EF4-FFF2-40B4-BE49-F238E27FC236}">
                <a16:creationId xmlns:a16="http://schemas.microsoft.com/office/drawing/2014/main" id="{4CA74040-CF32-FC80-178E-D37D3E19E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2705100"/>
            <a:ext cx="16954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tar Sparkling Sticker by NIDIVA">
            <a:extLst>
              <a:ext uri="{FF2B5EF4-FFF2-40B4-BE49-F238E27FC236}">
                <a16:creationId xmlns:a16="http://schemas.microsoft.com/office/drawing/2014/main" id="{7C152BC5-3EC0-CCDD-80CD-DBA012403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75" y="-162412"/>
            <a:ext cx="1695450" cy="1695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F5B112-A28D-0521-0185-49AE31289FFA}"/>
              </a:ext>
            </a:extLst>
          </p:cNvPr>
          <p:cNvSpPr txBox="1"/>
          <p:nvPr/>
        </p:nvSpPr>
        <p:spPr>
          <a:xfrm>
            <a:off x="2761092" y="2620187"/>
            <a:ext cx="3781806" cy="2215991"/>
          </a:xfrm>
          <a:prstGeom prst="rect">
            <a:avLst/>
          </a:prstGeom>
          <a:noFill/>
        </p:spPr>
        <p:txBody>
          <a:bodyPr wrap="none" rtlCol="0">
            <a:spAutoFit/>
          </a:bodyPr>
          <a:lstStyle/>
          <a:p>
            <a:pPr algn="ctr"/>
            <a:r>
              <a:rPr lang="en-US" sz="13800" b="1">
                <a:latin typeface="Rastanty Cortez" panose="02000506000000020003" pitchFamily="2" charset="0"/>
              </a:rPr>
              <a:t>inflexible</a:t>
            </a:r>
          </a:p>
        </p:txBody>
      </p:sp>
      <p:sp>
        <p:nvSpPr>
          <p:cNvPr id="4" name="TextBox 3">
            <a:extLst>
              <a:ext uri="{FF2B5EF4-FFF2-40B4-BE49-F238E27FC236}">
                <a16:creationId xmlns:a16="http://schemas.microsoft.com/office/drawing/2014/main" id="{0B8E4AC5-979E-0968-AA19-C6F14E192684}"/>
              </a:ext>
            </a:extLst>
          </p:cNvPr>
          <p:cNvSpPr txBox="1"/>
          <p:nvPr/>
        </p:nvSpPr>
        <p:spPr>
          <a:xfrm>
            <a:off x="7127820" y="2705100"/>
            <a:ext cx="3903313" cy="2308324"/>
          </a:xfrm>
          <a:custGeom>
            <a:avLst/>
            <a:gdLst>
              <a:gd name="connsiteX0" fmla="*/ 0 w 3903313"/>
              <a:gd name="connsiteY0" fmla="*/ 0 h 2308324"/>
              <a:gd name="connsiteX1" fmla="*/ 557616 w 3903313"/>
              <a:gd name="connsiteY1" fmla="*/ 0 h 2308324"/>
              <a:gd name="connsiteX2" fmla="*/ 1076199 w 3903313"/>
              <a:gd name="connsiteY2" fmla="*/ 0 h 2308324"/>
              <a:gd name="connsiteX3" fmla="*/ 1711882 w 3903313"/>
              <a:gd name="connsiteY3" fmla="*/ 0 h 2308324"/>
              <a:gd name="connsiteX4" fmla="*/ 2191431 w 3903313"/>
              <a:gd name="connsiteY4" fmla="*/ 0 h 2308324"/>
              <a:gd name="connsiteX5" fmla="*/ 2710014 w 3903313"/>
              <a:gd name="connsiteY5" fmla="*/ 0 h 2308324"/>
              <a:gd name="connsiteX6" fmla="*/ 3150531 w 3903313"/>
              <a:gd name="connsiteY6" fmla="*/ 0 h 2308324"/>
              <a:gd name="connsiteX7" fmla="*/ 3903313 w 3903313"/>
              <a:gd name="connsiteY7" fmla="*/ 0 h 2308324"/>
              <a:gd name="connsiteX8" fmla="*/ 3903313 w 3903313"/>
              <a:gd name="connsiteY8" fmla="*/ 507831 h 2308324"/>
              <a:gd name="connsiteX9" fmla="*/ 3903313 w 3903313"/>
              <a:gd name="connsiteY9" fmla="*/ 1084912 h 2308324"/>
              <a:gd name="connsiteX10" fmla="*/ 3903313 w 3903313"/>
              <a:gd name="connsiteY10" fmla="*/ 1592744 h 2308324"/>
              <a:gd name="connsiteX11" fmla="*/ 3903313 w 3903313"/>
              <a:gd name="connsiteY11" fmla="*/ 2308324 h 2308324"/>
              <a:gd name="connsiteX12" fmla="*/ 3384730 w 3903313"/>
              <a:gd name="connsiteY12" fmla="*/ 2308324 h 2308324"/>
              <a:gd name="connsiteX13" fmla="*/ 2749048 w 3903313"/>
              <a:gd name="connsiteY13" fmla="*/ 2308324 h 2308324"/>
              <a:gd name="connsiteX14" fmla="*/ 2230465 w 3903313"/>
              <a:gd name="connsiteY14" fmla="*/ 2308324 h 2308324"/>
              <a:gd name="connsiteX15" fmla="*/ 1594782 w 3903313"/>
              <a:gd name="connsiteY15" fmla="*/ 2308324 h 2308324"/>
              <a:gd name="connsiteX16" fmla="*/ 998133 w 3903313"/>
              <a:gd name="connsiteY16" fmla="*/ 2308324 h 2308324"/>
              <a:gd name="connsiteX17" fmla="*/ 518583 w 3903313"/>
              <a:gd name="connsiteY17" fmla="*/ 2308324 h 2308324"/>
              <a:gd name="connsiteX18" fmla="*/ 0 w 3903313"/>
              <a:gd name="connsiteY18" fmla="*/ 2308324 h 2308324"/>
              <a:gd name="connsiteX19" fmla="*/ 0 w 3903313"/>
              <a:gd name="connsiteY19" fmla="*/ 1777409 h 2308324"/>
              <a:gd name="connsiteX20" fmla="*/ 0 w 3903313"/>
              <a:gd name="connsiteY20" fmla="*/ 1177245 h 2308324"/>
              <a:gd name="connsiteX21" fmla="*/ 0 w 3903313"/>
              <a:gd name="connsiteY21" fmla="*/ 646331 h 2308324"/>
              <a:gd name="connsiteX22" fmla="*/ 0 w 3903313"/>
              <a:gd name="connsiteY22"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3313" h="2308324" extrusionOk="0">
                <a:moveTo>
                  <a:pt x="0" y="0"/>
                </a:moveTo>
                <a:cubicBezTo>
                  <a:pt x="258142" y="-10187"/>
                  <a:pt x="345282" y="37239"/>
                  <a:pt x="557616" y="0"/>
                </a:cubicBezTo>
                <a:cubicBezTo>
                  <a:pt x="769950" y="-37239"/>
                  <a:pt x="946769" y="18132"/>
                  <a:pt x="1076199" y="0"/>
                </a:cubicBezTo>
                <a:cubicBezTo>
                  <a:pt x="1205629" y="-18132"/>
                  <a:pt x="1503237" y="34688"/>
                  <a:pt x="1711882" y="0"/>
                </a:cubicBezTo>
                <a:cubicBezTo>
                  <a:pt x="1920527" y="-34688"/>
                  <a:pt x="2086628" y="37260"/>
                  <a:pt x="2191431" y="0"/>
                </a:cubicBezTo>
                <a:cubicBezTo>
                  <a:pt x="2296234" y="-37260"/>
                  <a:pt x="2508748" y="11551"/>
                  <a:pt x="2710014" y="0"/>
                </a:cubicBezTo>
                <a:cubicBezTo>
                  <a:pt x="2911280" y="-11551"/>
                  <a:pt x="3015697" y="16658"/>
                  <a:pt x="3150531" y="0"/>
                </a:cubicBezTo>
                <a:cubicBezTo>
                  <a:pt x="3285365" y="-16658"/>
                  <a:pt x="3569194" y="81749"/>
                  <a:pt x="3903313" y="0"/>
                </a:cubicBezTo>
                <a:cubicBezTo>
                  <a:pt x="3925619" y="212899"/>
                  <a:pt x="3865914" y="367326"/>
                  <a:pt x="3903313" y="507831"/>
                </a:cubicBezTo>
                <a:cubicBezTo>
                  <a:pt x="3940712" y="648336"/>
                  <a:pt x="3885241" y="873708"/>
                  <a:pt x="3903313" y="1084912"/>
                </a:cubicBezTo>
                <a:cubicBezTo>
                  <a:pt x="3921385" y="1296116"/>
                  <a:pt x="3863502" y="1347708"/>
                  <a:pt x="3903313" y="1592744"/>
                </a:cubicBezTo>
                <a:cubicBezTo>
                  <a:pt x="3943124" y="1837780"/>
                  <a:pt x="3896278" y="1953536"/>
                  <a:pt x="3903313" y="2308324"/>
                </a:cubicBezTo>
                <a:cubicBezTo>
                  <a:pt x="3774824" y="2342049"/>
                  <a:pt x="3600635" y="2280982"/>
                  <a:pt x="3384730" y="2308324"/>
                </a:cubicBezTo>
                <a:cubicBezTo>
                  <a:pt x="3168825" y="2335666"/>
                  <a:pt x="2886865" y="2281207"/>
                  <a:pt x="2749048" y="2308324"/>
                </a:cubicBezTo>
                <a:cubicBezTo>
                  <a:pt x="2611231" y="2335441"/>
                  <a:pt x="2401170" y="2276522"/>
                  <a:pt x="2230465" y="2308324"/>
                </a:cubicBezTo>
                <a:cubicBezTo>
                  <a:pt x="2059760" y="2340126"/>
                  <a:pt x="1820272" y="2286832"/>
                  <a:pt x="1594782" y="2308324"/>
                </a:cubicBezTo>
                <a:cubicBezTo>
                  <a:pt x="1369292" y="2329816"/>
                  <a:pt x="1139286" y="2282140"/>
                  <a:pt x="998133" y="2308324"/>
                </a:cubicBezTo>
                <a:cubicBezTo>
                  <a:pt x="856980" y="2334508"/>
                  <a:pt x="623204" y="2290381"/>
                  <a:pt x="518583" y="2308324"/>
                </a:cubicBezTo>
                <a:cubicBezTo>
                  <a:pt x="413962" y="2326267"/>
                  <a:pt x="153810" y="2253468"/>
                  <a:pt x="0" y="2308324"/>
                </a:cubicBezTo>
                <a:cubicBezTo>
                  <a:pt x="-20491" y="2091515"/>
                  <a:pt x="4700" y="1934733"/>
                  <a:pt x="0" y="1777409"/>
                </a:cubicBezTo>
                <a:cubicBezTo>
                  <a:pt x="-4700" y="1620085"/>
                  <a:pt x="43841" y="1323686"/>
                  <a:pt x="0" y="1177245"/>
                </a:cubicBezTo>
                <a:cubicBezTo>
                  <a:pt x="-43841" y="1030804"/>
                  <a:pt x="35892" y="803639"/>
                  <a:pt x="0" y="646331"/>
                </a:cubicBezTo>
                <a:cubicBezTo>
                  <a:pt x="-35892" y="489023"/>
                  <a:pt x="54569" y="255974"/>
                  <a:pt x="0" y="0"/>
                </a:cubicBezTo>
                <a:close/>
              </a:path>
            </a:pathLst>
          </a:custGeom>
          <a:noFill/>
          <a:ln w="28575">
            <a:solidFill>
              <a:srgbClr val="6A4981"/>
            </a:solidFill>
            <a:extLst>
              <a:ext uri="{C807C97D-BFC1-408E-A445-0C87EB9F89A2}">
                <ask:lineSketchStyleProps xmlns:ask="http://schemas.microsoft.com/office/drawing/2018/sketchyshapes" sd="14083154">
                  <a:prstGeom prst="rect">
                    <a:avLst/>
                  </a:prstGeom>
                  <ask:type>
                    <ask:lineSketchScribble/>
                  </ask:type>
                </ask:lineSketchStyleProps>
              </a:ext>
            </a:extLst>
          </a:ln>
        </p:spPr>
        <p:txBody>
          <a:bodyPr wrap="square" rtlCol="0">
            <a:spAutoFit/>
          </a:bodyPr>
          <a:lstStyle/>
          <a:p>
            <a:r>
              <a:rPr lang="en-US" sz="4800">
                <a:latin typeface="Avenir Next LT Pro Light" panose="020B0304020202020204" pitchFamily="34" charset="0"/>
              </a:rPr>
              <a:t>Prefers order and predictability</a:t>
            </a:r>
          </a:p>
        </p:txBody>
      </p:sp>
    </p:spTree>
    <p:extLst>
      <p:ext uri="{BB962C8B-B14F-4D97-AF65-F5344CB8AC3E}">
        <p14:creationId xmlns:p14="http://schemas.microsoft.com/office/powerpoint/2010/main" val="219502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a:extLst>
            <a:ext uri="{FF2B5EF4-FFF2-40B4-BE49-F238E27FC236}">
              <a16:creationId xmlns:a16="http://schemas.microsoft.com/office/drawing/2014/main" id="{9BC3C111-65D7-BB61-C601-0B31C97D919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7372369-49B6-EB41-E54A-3C9F49CDD770}"/>
              </a:ext>
            </a:extLst>
          </p:cNvPr>
          <p:cNvSpPr/>
          <p:nvPr/>
        </p:nvSpPr>
        <p:spPr>
          <a:xfrm>
            <a:off x="1885950" y="1533038"/>
            <a:ext cx="9601200" cy="4875931"/>
          </a:xfrm>
          <a:prstGeom prst="rect">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365 Day 168 Crystals by Korikian on DeviantArt">
            <a:extLst>
              <a:ext uri="{FF2B5EF4-FFF2-40B4-BE49-F238E27FC236}">
                <a16:creationId xmlns:a16="http://schemas.microsoft.com/office/drawing/2014/main" id="{119D903B-4266-0EC9-FBC7-77DD84903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77306" flipH="1">
            <a:off x="-920692" y="-825321"/>
            <a:ext cx="5465635" cy="5553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139BA6A-C4FD-6A45-AE00-641CF91ED1B4}"/>
              </a:ext>
            </a:extLst>
          </p:cNvPr>
          <p:cNvSpPr txBox="1"/>
          <p:nvPr/>
        </p:nvSpPr>
        <p:spPr>
          <a:xfrm>
            <a:off x="3714750" y="-413923"/>
            <a:ext cx="8267700" cy="1862048"/>
          </a:xfrm>
          <a:prstGeom prst="rect">
            <a:avLst/>
          </a:prstGeom>
          <a:noFill/>
        </p:spPr>
        <p:txBody>
          <a:bodyPr wrap="square">
            <a:spAutoFit/>
          </a:bodyPr>
          <a:lstStyle/>
          <a:p>
            <a:r>
              <a:rPr lang="en-US" sz="11500">
                <a:ln w="22225">
                  <a:solidFill>
                    <a:schemeClr val="bg1"/>
                  </a:solidFill>
                  <a:miter lim="800000"/>
                </a:ln>
                <a:solidFill>
                  <a:schemeClr val="bg1"/>
                </a:solidFill>
                <a:latin typeface="Rastanty Cortez" panose="02000506000000020003" pitchFamily="2" charset="0"/>
              </a:rPr>
              <a:t>Mindful Gem</a:t>
            </a:r>
            <a:endParaRPr lang="en-US" sz="2000">
              <a:ln>
                <a:solidFill>
                  <a:schemeClr val="bg1"/>
                </a:solidFill>
              </a:ln>
              <a:solidFill>
                <a:schemeClr val="bg1"/>
              </a:solidFill>
            </a:endParaRPr>
          </a:p>
        </p:txBody>
      </p:sp>
      <p:pic>
        <p:nvPicPr>
          <p:cNvPr id="8" name="Picture 4" descr="Star Sparkling Sticker by NIDIVA">
            <a:extLst>
              <a:ext uri="{FF2B5EF4-FFF2-40B4-BE49-F238E27FC236}">
                <a16:creationId xmlns:a16="http://schemas.microsoft.com/office/drawing/2014/main" id="{20AD33F9-EBCE-CA13-D198-603F53534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671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ar Sparkling Sticker by NIDIVA">
            <a:extLst>
              <a:ext uri="{FF2B5EF4-FFF2-40B4-BE49-F238E27FC236}">
                <a16:creationId xmlns:a16="http://schemas.microsoft.com/office/drawing/2014/main" id="{710411D1-D694-866F-971E-BB2E974A4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2705100"/>
            <a:ext cx="16954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tar Sparkling Sticker by NIDIVA">
            <a:extLst>
              <a:ext uri="{FF2B5EF4-FFF2-40B4-BE49-F238E27FC236}">
                <a16:creationId xmlns:a16="http://schemas.microsoft.com/office/drawing/2014/main" id="{F80070E1-C956-E704-0AB8-E6DAF57067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75" y="-162412"/>
            <a:ext cx="1695450" cy="1695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3434B1-2D9B-C627-47AA-519C23958ADF}"/>
              </a:ext>
            </a:extLst>
          </p:cNvPr>
          <p:cNvSpPr txBox="1"/>
          <p:nvPr/>
        </p:nvSpPr>
        <p:spPr>
          <a:xfrm>
            <a:off x="2372467" y="2449736"/>
            <a:ext cx="4543231" cy="2646878"/>
          </a:xfrm>
          <a:prstGeom prst="rect">
            <a:avLst/>
          </a:prstGeom>
          <a:noFill/>
        </p:spPr>
        <p:txBody>
          <a:bodyPr wrap="none" rtlCol="0">
            <a:spAutoFit/>
          </a:bodyPr>
          <a:lstStyle/>
          <a:p>
            <a:pPr algn="ctr"/>
            <a:r>
              <a:rPr lang="en-US" sz="16600" b="1">
                <a:latin typeface="Rastanty Cortez" panose="02000506000000020003" pitchFamily="2" charset="0"/>
              </a:rPr>
              <a:t>unfocused</a:t>
            </a:r>
          </a:p>
        </p:txBody>
      </p:sp>
      <p:sp>
        <p:nvSpPr>
          <p:cNvPr id="4" name="TextBox 3">
            <a:extLst>
              <a:ext uri="{FF2B5EF4-FFF2-40B4-BE49-F238E27FC236}">
                <a16:creationId xmlns:a16="http://schemas.microsoft.com/office/drawing/2014/main" id="{66F6F8E7-1466-E5E6-A1B1-4C86B0517D7B}"/>
              </a:ext>
            </a:extLst>
          </p:cNvPr>
          <p:cNvSpPr txBox="1"/>
          <p:nvPr/>
        </p:nvSpPr>
        <p:spPr>
          <a:xfrm>
            <a:off x="7402215" y="2368676"/>
            <a:ext cx="3771900" cy="3046988"/>
          </a:xfrm>
          <a:custGeom>
            <a:avLst/>
            <a:gdLst>
              <a:gd name="connsiteX0" fmla="*/ 0 w 3771900"/>
              <a:gd name="connsiteY0" fmla="*/ 0 h 3046988"/>
              <a:gd name="connsiteX1" fmla="*/ 463405 w 3771900"/>
              <a:gd name="connsiteY1" fmla="*/ 0 h 3046988"/>
              <a:gd name="connsiteX2" fmla="*/ 889091 w 3771900"/>
              <a:gd name="connsiteY2" fmla="*/ 0 h 3046988"/>
              <a:gd name="connsiteX3" fmla="*/ 1465653 w 3771900"/>
              <a:gd name="connsiteY3" fmla="*/ 0 h 3046988"/>
              <a:gd name="connsiteX4" fmla="*/ 2079933 w 3771900"/>
              <a:gd name="connsiteY4" fmla="*/ 0 h 3046988"/>
              <a:gd name="connsiteX5" fmla="*/ 2543338 w 3771900"/>
              <a:gd name="connsiteY5" fmla="*/ 0 h 3046988"/>
              <a:gd name="connsiteX6" fmla="*/ 3157619 w 3771900"/>
              <a:gd name="connsiteY6" fmla="*/ 0 h 3046988"/>
              <a:gd name="connsiteX7" fmla="*/ 3771900 w 3771900"/>
              <a:gd name="connsiteY7" fmla="*/ 0 h 3046988"/>
              <a:gd name="connsiteX8" fmla="*/ 3771900 w 3771900"/>
              <a:gd name="connsiteY8" fmla="*/ 538301 h 3046988"/>
              <a:gd name="connsiteX9" fmla="*/ 3771900 w 3771900"/>
              <a:gd name="connsiteY9" fmla="*/ 954723 h 3046988"/>
              <a:gd name="connsiteX10" fmla="*/ 3771900 w 3771900"/>
              <a:gd name="connsiteY10" fmla="*/ 1401614 h 3046988"/>
              <a:gd name="connsiteX11" fmla="*/ 3771900 w 3771900"/>
              <a:gd name="connsiteY11" fmla="*/ 1818036 h 3046988"/>
              <a:gd name="connsiteX12" fmla="*/ 3771900 w 3771900"/>
              <a:gd name="connsiteY12" fmla="*/ 2386807 h 3046988"/>
              <a:gd name="connsiteX13" fmla="*/ 3771900 w 3771900"/>
              <a:gd name="connsiteY13" fmla="*/ 3046988 h 3046988"/>
              <a:gd name="connsiteX14" fmla="*/ 3308495 w 3771900"/>
              <a:gd name="connsiteY14" fmla="*/ 3046988 h 3046988"/>
              <a:gd name="connsiteX15" fmla="*/ 2807371 w 3771900"/>
              <a:gd name="connsiteY15" fmla="*/ 3046988 h 3046988"/>
              <a:gd name="connsiteX16" fmla="*/ 2343966 w 3771900"/>
              <a:gd name="connsiteY16" fmla="*/ 3046988 h 3046988"/>
              <a:gd name="connsiteX17" fmla="*/ 1880562 w 3771900"/>
              <a:gd name="connsiteY17" fmla="*/ 3046988 h 3046988"/>
              <a:gd name="connsiteX18" fmla="*/ 1454876 w 3771900"/>
              <a:gd name="connsiteY18" fmla="*/ 3046988 h 3046988"/>
              <a:gd name="connsiteX19" fmla="*/ 878314 w 3771900"/>
              <a:gd name="connsiteY19" fmla="*/ 3046988 h 3046988"/>
              <a:gd name="connsiteX20" fmla="*/ 0 w 3771900"/>
              <a:gd name="connsiteY20" fmla="*/ 3046988 h 3046988"/>
              <a:gd name="connsiteX21" fmla="*/ 0 w 3771900"/>
              <a:gd name="connsiteY21" fmla="*/ 2569627 h 3046988"/>
              <a:gd name="connsiteX22" fmla="*/ 0 w 3771900"/>
              <a:gd name="connsiteY22" fmla="*/ 2061795 h 3046988"/>
              <a:gd name="connsiteX23" fmla="*/ 0 w 3771900"/>
              <a:gd name="connsiteY23" fmla="*/ 1553964 h 3046988"/>
              <a:gd name="connsiteX24" fmla="*/ 0 w 3771900"/>
              <a:gd name="connsiteY24" fmla="*/ 1046133 h 3046988"/>
              <a:gd name="connsiteX25" fmla="*/ 0 w 3771900"/>
              <a:gd name="connsiteY25" fmla="*/ 538301 h 3046988"/>
              <a:gd name="connsiteX26" fmla="*/ 0 w 3771900"/>
              <a:gd name="connsiteY26"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71900" h="3046988" extrusionOk="0">
                <a:moveTo>
                  <a:pt x="0" y="0"/>
                </a:moveTo>
                <a:cubicBezTo>
                  <a:pt x="149610" y="-17637"/>
                  <a:pt x="311643" y="19828"/>
                  <a:pt x="463405" y="0"/>
                </a:cubicBezTo>
                <a:cubicBezTo>
                  <a:pt x="615168" y="-19828"/>
                  <a:pt x="728802" y="24926"/>
                  <a:pt x="889091" y="0"/>
                </a:cubicBezTo>
                <a:cubicBezTo>
                  <a:pt x="1049380" y="-24926"/>
                  <a:pt x="1216368" y="42102"/>
                  <a:pt x="1465653" y="0"/>
                </a:cubicBezTo>
                <a:cubicBezTo>
                  <a:pt x="1714938" y="-42102"/>
                  <a:pt x="1832663" y="28706"/>
                  <a:pt x="2079933" y="0"/>
                </a:cubicBezTo>
                <a:cubicBezTo>
                  <a:pt x="2327203" y="-28706"/>
                  <a:pt x="2346701" y="2278"/>
                  <a:pt x="2543338" y="0"/>
                </a:cubicBezTo>
                <a:cubicBezTo>
                  <a:pt x="2739975" y="-2278"/>
                  <a:pt x="3016794" y="32009"/>
                  <a:pt x="3157619" y="0"/>
                </a:cubicBezTo>
                <a:cubicBezTo>
                  <a:pt x="3298444" y="-32009"/>
                  <a:pt x="3479770" y="12241"/>
                  <a:pt x="3771900" y="0"/>
                </a:cubicBezTo>
                <a:cubicBezTo>
                  <a:pt x="3802434" y="260408"/>
                  <a:pt x="3762763" y="321087"/>
                  <a:pt x="3771900" y="538301"/>
                </a:cubicBezTo>
                <a:cubicBezTo>
                  <a:pt x="3781037" y="755515"/>
                  <a:pt x="3757300" y="768584"/>
                  <a:pt x="3771900" y="954723"/>
                </a:cubicBezTo>
                <a:cubicBezTo>
                  <a:pt x="3786500" y="1140862"/>
                  <a:pt x="3721356" y="1194674"/>
                  <a:pt x="3771900" y="1401614"/>
                </a:cubicBezTo>
                <a:cubicBezTo>
                  <a:pt x="3822444" y="1608554"/>
                  <a:pt x="3731082" y="1709875"/>
                  <a:pt x="3771900" y="1818036"/>
                </a:cubicBezTo>
                <a:cubicBezTo>
                  <a:pt x="3812718" y="1926197"/>
                  <a:pt x="3758979" y="2184283"/>
                  <a:pt x="3771900" y="2386807"/>
                </a:cubicBezTo>
                <a:cubicBezTo>
                  <a:pt x="3784821" y="2589331"/>
                  <a:pt x="3747213" y="2825619"/>
                  <a:pt x="3771900" y="3046988"/>
                </a:cubicBezTo>
                <a:cubicBezTo>
                  <a:pt x="3591724" y="3050483"/>
                  <a:pt x="3527553" y="3002878"/>
                  <a:pt x="3308495" y="3046988"/>
                </a:cubicBezTo>
                <a:cubicBezTo>
                  <a:pt x="3089437" y="3091098"/>
                  <a:pt x="3017898" y="3031055"/>
                  <a:pt x="2807371" y="3046988"/>
                </a:cubicBezTo>
                <a:cubicBezTo>
                  <a:pt x="2596844" y="3062921"/>
                  <a:pt x="2563481" y="3044423"/>
                  <a:pt x="2343966" y="3046988"/>
                </a:cubicBezTo>
                <a:cubicBezTo>
                  <a:pt x="2124451" y="3049553"/>
                  <a:pt x="2056204" y="3046179"/>
                  <a:pt x="1880562" y="3046988"/>
                </a:cubicBezTo>
                <a:cubicBezTo>
                  <a:pt x="1704920" y="3047797"/>
                  <a:pt x="1585664" y="3016489"/>
                  <a:pt x="1454876" y="3046988"/>
                </a:cubicBezTo>
                <a:cubicBezTo>
                  <a:pt x="1324088" y="3077487"/>
                  <a:pt x="1076582" y="3031342"/>
                  <a:pt x="878314" y="3046988"/>
                </a:cubicBezTo>
                <a:cubicBezTo>
                  <a:pt x="680046" y="3062634"/>
                  <a:pt x="416495" y="2959824"/>
                  <a:pt x="0" y="3046988"/>
                </a:cubicBezTo>
                <a:cubicBezTo>
                  <a:pt x="-52306" y="2869091"/>
                  <a:pt x="47471" y="2674615"/>
                  <a:pt x="0" y="2569627"/>
                </a:cubicBezTo>
                <a:cubicBezTo>
                  <a:pt x="-47471" y="2464639"/>
                  <a:pt x="34645" y="2237922"/>
                  <a:pt x="0" y="2061795"/>
                </a:cubicBezTo>
                <a:cubicBezTo>
                  <a:pt x="-34645" y="1885668"/>
                  <a:pt x="38730" y="1739485"/>
                  <a:pt x="0" y="1553964"/>
                </a:cubicBezTo>
                <a:cubicBezTo>
                  <a:pt x="-38730" y="1368443"/>
                  <a:pt x="58179" y="1267487"/>
                  <a:pt x="0" y="1046133"/>
                </a:cubicBezTo>
                <a:cubicBezTo>
                  <a:pt x="-58179" y="824779"/>
                  <a:pt x="675" y="710777"/>
                  <a:pt x="0" y="538301"/>
                </a:cubicBezTo>
                <a:cubicBezTo>
                  <a:pt x="-675" y="365825"/>
                  <a:pt x="24009" y="129350"/>
                  <a:pt x="0" y="0"/>
                </a:cubicBezTo>
                <a:close/>
              </a:path>
            </a:pathLst>
          </a:custGeom>
          <a:noFill/>
          <a:ln w="28575">
            <a:solidFill>
              <a:srgbClr val="465A3D"/>
            </a:solidFill>
            <a:extLst>
              <a:ext uri="{C807C97D-BFC1-408E-A445-0C87EB9F89A2}">
                <ask:lineSketchStyleProps xmlns:ask="http://schemas.microsoft.com/office/drawing/2018/sketchyshapes" sd="3264073848">
                  <a:prstGeom prst="rect">
                    <a:avLst/>
                  </a:prstGeom>
                  <ask:type>
                    <ask:lineSketchScribble/>
                  </ask:type>
                </ask:lineSketchStyleProps>
              </a:ext>
            </a:extLst>
          </a:ln>
        </p:spPr>
        <p:txBody>
          <a:bodyPr wrap="square" rtlCol="0">
            <a:spAutoFit/>
          </a:bodyPr>
          <a:lstStyle/>
          <a:p>
            <a:r>
              <a:rPr lang="en-US" sz="4800">
                <a:latin typeface="Avenir Next LT Pro Light" panose="020B0304020202020204" pitchFamily="34" charset="0"/>
              </a:rPr>
              <a:t>Multitasks, pays attention to many details</a:t>
            </a:r>
          </a:p>
        </p:txBody>
      </p:sp>
    </p:spTree>
    <p:extLst>
      <p:ext uri="{BB962C8B-B14F-4D97-AF65-F5344CB8AC3E}">
        <p14:creationId xmlns:p14="http://schemas.microsoft.com/office/powerpoint/2010/main" val="196668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p:cNvGrpSpPr/>
        <p:nvPr/>
      </p:nvGrpSpPr>
      <p:grpSpPr>
        <a:xfrm>
          <a:off x="0" y="0"/>
          <a:ext cx="0" cy="0"/>
          <a:chOff x="0" y="0"/>
          <a:chExt cx="0" cy="0"/>
        </a:xfrm>
      </p:grpSpPr>
      <p:pic>
        <p:nvPicPr>
          <p:cNvPr id="4098" name="Picture 2" descr="Ear listening graphic clipart design 19806663 PNG">
            <a:extLst>
              <a:ext uri="{FF2B5EF4-FFF2-40B4-BE49-F238E27FC236}">
                <a16:creationId xmlns:a16="http://schemas.microsoft.com/office/drawing/2014/main" id="{B382B139-05A6-FD37-1A82-5ADD7A915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36858"/>
            <a:ext cx="7315200" cy="31965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0ACD5E-5825-058B-6076-9FFA78BD2C8F}"/>
              </a:ext>
            </a:extLst>
          </p:cNvPr>
          <p:cNvSpPr txBox="1"/>
          <p:nvPr/>
        </p:nvSpPr>
        <p:spPr>
          <a:xfrm>
            <a:off x="958987" y="3373207"/>
            <a:ext cx="4346438" cy="2935355"/>
          </a:xfrm>
          <a:prstGeom prst="rect">
            <a:avLst/>
          </a:prstGeom>
          <a:noFill/>
        </p:spPr>
        <p:txBody>
          <a:bodyPr wrap="square">
            <a:spAutoFit/>
          </a:bodyPr>
          <a:lstStyle/>
          <a:p>
            <a:pPr marL="285750" indent="-182880" algn="l">
              <a:lnSpc>
                <a:spcPts val="1650"/>
              </a:lnSpc>
              <a:buFont typeface="Arial" panose="020B0604020202020204" pitchFamily="34" charset="0"/>
              <a:buChar char="•"/>
            </a:pPr>
            <a:r>
              <a:rPr lang="en-US" sz="2000" i="0">
                <a:solidFill>
                  <a:schemeClr val="bg1"/>
                </a:solidFill>
                <a:effectLst/>
                <a:latin typeface="Avenir Next LT Pro" panose="020B0504020202020204" pitchFamily="34" charset="0"/>
              </a:rPr>
              <a:t>Be fully present in the conversation</a:t>
            </a:r>
          </a:p>
          <a:p>
            <a:pPr marL="285750" indent="-182880" algn="l">
              <a:lnSpc>
                <a:spcPts val="1650"/>
              </a:lnSpc>
              <a:buFont typeface="Arial" panose="020B0604020202020204" pitchFamily="34" charset="0"/>
              <a:buChar char="•"/>
            </a:pPr>
            <a:endParaRPr lang="en-US" sz="2000" i="0">
              <a:solidFill>
                <a:schemeClr val="bg1"/>
              </a:solidFill>
              <a:effectLst/>
              <a:latin typeface="Avenir Next LT Pro" panose="020B0504020202020204" pitchFamily="34" charset="0"/>
            </a:endParaRPr>
          </a:p>
          <a:p>
            <a:pPr marL="285750" indent="-182880" algn="l">
              <a:lnSpc>
                <a:spcPts val="1650"/>
              </a:lnSpc>
              <a:buFont typeface="Arial" panose="020B0604020202020204" pitchFamily="34" charset="0"/>
              <a:buChar char="•"/>
            </a:pPr>
            <a:r>
              <a:rPr lang="en-US" sz="2000" i="0">
                <a:solidFill>
                  <a:schemeClr val="bg1"/>
                </a:solidFill>
                <a:effectLst/>
                <a:latin typeface="Avenir Next LT Pro" panose="020B0504020202020204" pitchFamily="34" charset="0"/>
              </a:rPr>
              <a:t>Show interest by practicing good eye contact</a:t>
            </a:r>
          </a:p>
          <a:p>
            <a:pPr marL="285750" indent="-182880" algn="l">
              <a:lnSpc>
                <a:spcPts val="1650"/>
              </a:lnSpc>
              <a:buFont typeface="Arial" panose="020B0604020202020204" pitchFamily="34" charset="0"/>
              <a:buChar char="•"/>
            </a:pPr>
            <a:endParaRPr lang="en-US" sz="2000" i="0">
              <a:solidFill>
                <a:schemeClr val="bg1"/>
              </a:solidFill>
              <a:effectLst/>
              <a:latin typeface="Avenir Next LT Pro" panose="020B0504020202020204" pitchFamily="34" charset="0"/>
            </a:endParaRPr>
          </a:p>
          <a:p>
            <a:pPr marL="285750" indent="-182880" algn="l">
              <a:lnSpc>
                <a:spcPts val="1650"/>
              </a:lnSpc>
              <a:buFont typeface="Arial" panose="020B0604020202020204" pitchFamily="34" charset="0"/>
              <a:buChar char="•"/>
            </a:pPr>
            <a:r>
              <a:rPr lang="en-US" sz="2000" i="0">
                <a:solidFill>
                  <a:schemeClr val="bg1"/>
                </a:solidFill>
                <a:effectLst/>
                <a:latin typeface="Avenir Next LT Pro" panose="020B0504020202020204" pitchFamily="34" charset="0"/>
              </a:rPr>
              <a:t>Notice and use non-verbal cues</a:t>
            </a:r>
          </a:p>
          <a:p>
            <a:pPr marL="285750" indent="-182880" algn="l">
              <a:lnSpc>
                <a:spcPts val="1650"/>
              </a:lnSpc>
              <a:buFont typeface="Arial" panose="020B0604020202020204" pitchFamily="34" charset="0"/>
              <a:buChar char="•"/>
            </a:pPr>
            <a:endParaRPr lang="en-US" sz="2000" i="0">
              <a:solidFill>
                <a:schemeClr val="bg1"/>
              </a:solidFill>
              <a:effectLst/>
              <a:latin typeface="Avenir Next LT Pro" panose="020B0504020202020204" pitchFamily="34" charset="0"/>
            </a:endParaRPr>
          </a:p>
          <a:p>
            <a:pPr marL="285750" indent="-182880" algn="l">
              <a:lnSpc>
                <a:spcPts val="1650"/>
              </a:lnSpc>
              <a:buFont typeface="Arial" panose="020B0604020202020204" pitchFamily="34" charset="0"/>
              <a:buChar char="•"/>
            </a:pPr>
            <a:r>
              <a:rPr lang="en-US" sz="2000" i="0">
                <a:solidFill>
                  <a:schemeClr val="bg1"/>
                </a:solidFill>
                <a:effectLst/>
                <a:latin typeface="Avenir Next LT Pro" panose="020B0504020202020204" pitchFamily="34" charset="0"/>
              </a:rPr>
              <a:t>Ask open-ended questions to encourage further responses</a:t>
            </a:r>
          </a:p>
          <a:p>
            <a:pPr marL="285750" indent="-182880" algn="l">
              <a:lnSpc>
                <a:spcPts val="1650"/>
              </a:lnSpc>
              <a:buFont typeface="Arial" panose="020B0604020202020204" pitchFamily="34" charset="0"/>
              <a:buChar char="•"/>
            </a:pPr>
            <a:endParaRPr lang="en-US" sz="2000" i="0">
              <a:solidFill>
                <a:schemeClr val="bg1"/>
              </a:solidFill>
              <a:effectLst/>
              <a:latin typeface="Avenir Next LT Pro" panose="020B0504020202020204" pitchFamily="34" charset="0"/>
            </a:endParaRPr>
          </a:p>
          <a:p>
            <a:pPr marL="285750" indent="-182880" algn="l">
              <a:lnSpc>
                <a:spcPts val="1650"/>
              </a:lnSpc>
              <a:buFont typeface="Arial" panose="020B0604020202020204" pitchFamily="34" charset="0"/>
              <a:buChar char="•"/>
            </a:pPr>
            <a:r>
              <a:rPr lang="en-US" sz="2000" i="0">
                <a:solidFill>
                  <a:schemeClr val="bg1"/>
                </a:solidFill>
                <a:effectLst/>
                <a:latin typeface="Avenir Next LT Pro" panose="020B0504020202020204" pitchFamily="34" charset="0"/>
              </a:rPr>
              <a:t>Paraphrase and reflect back what has been said</a:t>
            </a:r>
          </a:p>
        </p:txBody>
      </p:sp>
      <p:sp>
        <p:nvSpPr>
          <p:cNvPr id="6" name="TextBox 5">
            <a:extLst>
              <a:ext uri="{FF2B5EF4-FFF2-40B4-BE49-F238E27FC236}">
                <a16:creationId xmlns:a16="http://schemas.microsoft.com/office/drawing/2014/main" id="{112E43D4-8DAE-85E5-1BC3-8E86DA71FDDD}"/>
              </a:ext>
            </a:extLst>
          </p:cNvPr>
          <p:cNvSpPr txBox="1"/>
          <p:nvPr/>
        </p:nvSpPr>
        <p:spPr>
          <a:xfrm>
            <a:off x="463687" y="1834701"/>
            <a:ext cx="6096000" cy="1323439"/>
          </a:xfrm>
          <a:prstGeom prst="rect">
            <a:avLst/>
          </a:prstGeom>
          <a:noFill/>
        </p:spPr>
        <p:txBody>
          <a:bodyPr wrap="square">
            <a:spAutoFit/>
          </a:bodyPr>
          <a:lstStyle/>
          <a:p>
            <a:r>
              <a:rPr lang="en-US" sz="2000" b="0" i="0">
                <a:solidFill>
                  <a:schemeClr val="bg1"/>
                </a:solidFill>
                <a:effectLst/>
                <a:latin typeface="Avenir Next LT Pro" panose="020B0504020202020204" pitchFamily="34" charset="0"/>
              </a:rPr>
              <a:t>Active listening is a communication skill that involves going beyond simply hearing the words that another person speaks. Some ways to practice active listening would include:</a:t>
            </a:r>
            <a:endParaRPr lang="en-US" sz="2000">
              <a:solidFill>
                <a:schemeClr val="bg1"/>
              </a:solidFill>
              <a:latin typeface="Avenir Next LT Pro" panose="020B0504020202020204" pitchFamily="34" charset="0"/>
            </a:endParaRPr>
          </a:p>
        </p:txBody>
      </p:sp>
      <p:sp>
        <p:nvSpPr>
          <p:cNvPr id="7" name="TextBox 6">
            <a:extLst>
              <a:ext uri="{FF2B5EF4-FFF2-40B4-BE49-F238E27FC236}">
                <a16:creationId xmlns:a16="http://schemas.microsoft.com/office/drawing/2014/main" id="{19208D97-0462-0D01-5373-DD7706AE2C6C}"/>
              </a:ext>
            </a:extLst>
          </p:cNvPr>
          <p:cNvSpPr txBox="1"/>
          <p:nvPr/>
        </p:nvSpPr>
        <p:spPr>
          <a:xfrm>
            <a:off x="710782" y="-1267540"/>
            <a:ext cx="5328068" cy="2887174"/>
          </a:xfrm>
          <a:prstGeom prst="rect">
            <a:avLst/>
          </a:prstGeom>
        </p:spPr>
        <p:txBody>
          <a:bodyPr vert="horz" wrap="square" lIns="0" tIns="0" rIns="0" bIns="0" rtlCol="0" anchor="b" anchorCtr="0">
            <a:normAutofit/>
          </a:bodyPr>
          <a:lstStyle/>
          <a:p>
            <a:pPr>
              <a:spcBef>
                <a:spcPct val="0"/>
              </a:spcBef>
              <a:spcAft>
                <a:spcPts val="600"/>
              </a:spcAft>
            </a:pPr>
            <a:r>
              <a:rPr lang="en-US" sz="11500" kern="1200">
                <a:solidFill>
                  <a:schemeClr val="bg1"/>
                </a:solidFill>
                <a:latin typeface="Rastanty Cortez" panose="02000506000000020003" pitchFamily="2" charset="0"/>
                <a:ea typeface="+mj-ea"/>
                <a:cs typeface="+mj-cs"/>
              </a:rPr>
              <a:t>Actively</a:t>
            </a:r>
            <a:r>
              <a:rPr lang="en-US" sz="11500" kern="1200">
                <a:solidFill>
                  <a:schemeClr val="tx1"/>
                </a:solidFill>
                <a:latin typeface="Rastanty Cortez" panose="02000506000000020003" pitchFamily="2" charset="0"/>
                <a:ea typeface="+mj-ea"/>
                <a:cs typeface="+mj-cs"/>
              </a:rPr>
              <a:t> </a:t>
            </a:r>
            <a:r>
              <a:rPr lang="en-US" sz="11500" kern="1200">
                <a:solidFill>
                  <a:schemeClr val="bg1"/>
                </a:solidFill>
                <a:latin typeface="Rastanty Cortez" panose="02000506000000020003" pitchFamily="2" charset="0"/>
                <a:ea typeface="+mj-ea"/>
                <a:cs typeface="+mj-cs"/>
              </a:rPr>
              <a:t>Listen</a:t>
            </a:r>
          </a:p>
        </p:txBody>
      </p:sp>
    </p:spTree>
    <p:extLst>
      <p:ext uri="{BB962C8B-B14F-4D97-AF65-F5344CB8AC3E}">
        <p14:creationId xmlns:p14="http://schemas.microsoft.com/office/powerpoint/2010/main" val="2326702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90BDF8-615A-1D41-CD32-CAA810ADA51F}"/>
              </a:ext>
            </a:extLst>
          </p:cNvPr>
          <p:cNvSpPr txBox="1"/>
          <p:nvPr/>
        </p:nvSpPr>
        <p:spPr>
          <a:xfrm>
            <a:off x="4972050" y="598305"/>
            <a:ext cx="7219950" cy="2971799"/>
          </a:xfrm>
          <a:prstGeom prst="rect">
            <a:avLst/>
          </a:prstGeom>
        </p:spPr>
        <p:txBody>
          <a:bodyPr vert="horz" wrap="square" lIns="0" tIns="0" rIns="0" bIns="0" rtlCol="0" anchor="b" anchorCtr="0">
            <a:normAutofit lnSpcReduction="10000"/>
          </a:bodyPr>
          <a:lstStyle/>
          <a:p>
            <a:pPr algn="ctr">
              <a:spcBef>
                <a:spcPct val="0"/>
              </a:spcBef>
              <a:spcAft>
                <a:spcPts val="600"/>
              </a:spcAft>
            </a:pPr>
            <a:r>
              <a:rPr lang="en-US" sz="9600" kern="1200">
                <a:solidFill>
                  <a:schemeClr val="bg1"/>
                </a:solidFill>
                <a:latin typeface="Rastanty Cortez" panose="02000506000000020003" pitchFamily="2" charset="0"/>
                <a:ea typeface="+mj-ea"/>
                <a:cs typeface="+mj-cs"/>
              </a:rPr>
              <a:t>Open-ended </a:t>
            </a:r>
          </a:p>
          <a:p>
            <a:pPr algn="ctr">
              <a:spcBef>
                <a:spcPct val="0"/>
              </a:spcBef>
              <a:spcAft>
                <a:spcPts val="600"/>
              </a:spcAft>
            </a:pPr>
            <a:r>
              <a:rPr lang="en-US" sz="9600">
                <a:solidFill>
                  <a:schemeClr val="bg1"/>
                </a:solidFill>
                <a:latin typeface="Rastanty Cortez" panose="02000506000000020003" pitchFamily="2" charset="0"/>
                <a:ea typeface="+mj-ea"/>
                <a:cs typeface="+mj-cs"/>
              </a:rPr>
              <a:t>Questions</a:t>
            </a:r>
            <a:endParaRPr lang="en-US" sz="9600" kern="1200">
              <a:solidFill>
                <a:schemeClr val="bg1"/>
              </a:solidFill>
              <a:latin typeface="Rastanty Cortez" panose="02000506000000020003" pitchFamily="2" charset="0"/>
              <a:ea typeface="+mj-ea"/>
              <a:cs typeface="+mj-cs"/>
            </a:endParaRPr>
          </a:p>
        </p:txBody>
      </p:sp>
      <p:sp>
        <p:nvSpPr>
          <p:cNvPr id="6" name="TextBox 5">
            <a:extLst>
              <a:ext uri="{FF2B5EF4-FFF2-40B4-BE49-F238E27FC236}">
                <a16:creationId xmlns:a16="http://schemas.microsoft.com/office/drawing/2014/main" id="{E12C1227-ADC5-1AFF-EA72-CCE5FFE81D6F}"/>
              </a:ext>
            </a:extLst>
          </p:cNvPr>
          <p:cNvSpPr txBox="1"/>
          <p:nvPr/>
        </p:nvSpPr>
        <p:spPr>
          <a:xfrm>
            <a:off x="5578682" y="3570104"/>
            <a:ext cx="6515100" cy="2031325"/>
          </a:xfrm>
          <a:prstGeom prst="rect">
            <a:avLst/>
          </a:prstGeom>
          <a:noFill/>
        </p:spPr>
        <p:txBody>
          <a:bodyPr wrap="square">
            <a:spAutoFit/>
          </a:bodyPr>
          <a:lstStyle/>
          <a:p>
            <a:r>
              <a:rPr lang="en-US" b="0" i="0">
                <a:solidFill>
                  <a:schemeClr val="bg1"/>
                </a:solidFill>
                <a:effectLst/>
                <a:latin typeface="Avenir Next LT Pro" panose="020B0504020202020204" pitchFamily="34" charset="0"/>
              </a:rPr>
              <a:t>Open-ended questions kick off with words like “Why?”, “How?”, “When?”</a:t>
            </a:r>
            <a:r>
              <a:rPr lang="en-US">
                <a:solidFill>
                  <a:schemeClr val="bg1"/>
                </a:solidFill>
                <a:latin typeface="Avenir Next LT Pro" panose="020B0504020202020204" pitchFamily="34" charset="0"/>
              </a:rPr>
              <a:t> and </a:t>
            </a:r>
            <a:r>
              <a:rPr lang="en-US" b="0" i="0">
                <a:solidFill>
                  <a:schemeClr val="bg1"/>
                </a:solidFill>
                <a:effectLst/>
                <a:latin typeface="Avenir Next LT Pro" panose="020B0504020202020204" pitchFamily="34" charset="0"/>
              </a:rPr>
              <a:t>“What?”. Unlike the yes-or-no kind, they invite a fuller response. It’s not about getting quick answers, but about making the respondent think more deeply about their answers. By using open-ended questions, </a:t>
            </a:r>
            <a:r>
              <a:rPr lang="en-US">
                <a:solidFill>
                  <a:schemeClr val="bg1"/>
                </a:solidFill>
                <a:latin typeface="Avenir Next LT Pro" panose="020B0504020202020204" pitchFamily="34" charset="0"/>
              </a:rPr>
              <a:t>t</a:t>
            </a:r>
            <a:r>
              <a:rPr lang="en-US" b="0" i="0">
                <a:solidFill>
                  <a:schemeClr val="bg1"/>
                </a:solidFill>
                <a:effectLst/>
                <a:latin typeface="Avenir Next LT Pro" panose="020B0504020202020204" pitchFamily="34" charset="0"/>
              </a:rPr>
              <a:t>hey invite deeper thoughts, opening doors to honest conversations.</a:t>
            </a:r>
            <a:endParaRPr lang="en-US">
              <a:solidFill>
                <a:schemeClr val="bg1"/>
              </a:solidFill>
              <a:latin typeface="Avenir Next LT Pro" panose="020B0504020202020204" pitchFamily="34" charset="0"/>
            </a:endParaRPr>
          </a:p>
        </p:txBody>
      </p:sp>
      <p:pic>
        <p:nvPicPr>
          <p:cNvPr id="13318" name="Picture 6" descr="Question mark Free content Clip art - Trivia Cliparts png download - 1500*1486 - Free ...">
            <a:extLst>
              <a:ext uri="{FF2B5EF4-FFF2-40B4-BE49-F238E27FC236}">
                <a16:creationId xmlns:a16="http://schemas.microsoft.com/office/drawing/2014/main" id="{C482380C-C142-89CA-EBA0-1121CBF5D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044" y="1063641"/>
            <a:ext cx="4775614" cy="4730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463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a:extLst>
            <a:ext uri="{FF2B5EF4-FFF2-40B4-BE49-F238E27FC236}">
              <a16:creationId xmlns:a16="http://schemas.microsoft.com/office/drawing/2014/main" id="{D08C6C17-A93A-9E1D-317A-72E2D436DE6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0FBEB26-18D1-1EA9-B3BA-CA93BE7AC005}"/>
              </a:ext>
            </a:extLst>
          </p:cNvPr>
          <p:cNvSpPr/>
          <p:nvPr/>
        </p:nvSpPr>
        <p:spPr>
          <a:xfrm>
            <a:off x="1885950" y="1533038"/>
            <a:ext cx="9601200" cy="4875931"/>
          </a:xfrm>
          <a:prstGeom prst="rect">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1321F15-C43E-3A6B-A9EB-30C5E66F0F04}"/>
              </a:ext>
            </a:extLst>
          </p:cNvPr>
          <p:cNvSpPr txBox="1"/>
          <p:nvPr/>
        </p:nvSpPr>
        <p:spPr>
          <a:xfrm>
            <a:off x="3714750" y="-413923"/>
            <a:ext cx="8267700" cy="1862048"/>
          </a:xfrm>
          <a:prstGeom prst="rect">
            <a:avLst/>
          </a:prstGeom>
          <a:noFill/>
        </p:spPr>
        <p:txBody>
          <a:bodyPr wrap="square">
            <a:spAutoFit/>
          </a:bodyPr>
          <a:lstStyle/>
          <a:p>
            <a:r>
              <a:rPr lang="en-US" sz="11500">
                <a:ln w="22225">
                  <a:solidFill>
                    <a:schemeClr val="bg1"/>
                  </a:solidFill>
                  <a:miter lim="800000"/>
                </a:ln>
                <a:solidFill>
                  <a:schemeClr val="bg1"/>
                </a:solidFill>
                <a:latin typeface="Rastanty Cortez" panose="02000506000000020003" pitchFamily="2" charset="0"/>
              </a:rPr>
              <a:t>Mindful Gems</a:t>
            </a:r>
            <a:endParaRPr lang="en-US" sz="2000">
              <a:ln>
                <a:solidFill>
                  <a:schemeClr val="bg1"/>
                </a:solidFill>
              </a:ln>
              <a:solidFill>
                <a:schemeClr val="bg1"/>
              </a:solidFill>
            </a:endParaRPr>
          </a:p>
        </p:txBody>
      </p:sp>
      <p:pic>
        <p:nvPicPr>
          <p:cNvPr id="9218" name="Picture 2" descr="365 Day 168 Crystals by Korikian on DeviantArt">
            <a:extLst>
              <a:ext uri="{FF2B5EF4-FFF2-40B4-BE49-F238E27FC236}">
                <a16:creationId xmlns:a16="http://schemas.microsoft.com/office/drawing/2014/main" id="{26EA6C9E-92F5-ECE3-3662-555A699EC7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77306" flipH="1">
            <a:off x="-920692" y="-825321"/>
            <a:ext cx="5465635" cy="55530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tar Sparkling Sticker by NIDIVA">
            <a:extLst>
              <a:ext uri="{FF2B5EF4-FFF2-40B4-BE49-F238E27FC236}">
                <a16:creationId xmlns:a16="http://schemas.microsoft.com/office/drawing/2014/main" id="{2514B15C-6AAB-F6B9-E0E6-C8F6267321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0671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tar Sparkling Sticker by NIDIVA">
            <a:extLst>
              <a:ext uri="{FF2B5EF4-FFF2-40B4-BE49-F238E27FC236}">
                <a16:creationId xmlns:a16="http://schemas.microsoft.com/office/drawing/2014/main" id="{B876098A-9F5C-A868-A946-5FBD3E3103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0" y="2705100"/>
            <a:ext cx="16954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Star Sparkling Sticker by NIDIVA">
            <a:extLst>
              <a:ext uri="{FF2B5EF4-FFF2-40B4-BE49-F238E27FC236}">
                <a16:creationId xmlns:a16="http://schemas.microsoft.com/office/drawing/2014/main" id="{0BD68C00-BD64-DC4C-FCF4-73C12FA655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5975" y="-162412"/>
            <a:ext cx="1695450" cy="16954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6A1C499-BAE4-A9D8-2098-AE69B506FA55}"/>
              </a:ext>
            </a:extLst>
          </p:cNvPr>
          <p:cNvSpPr txBox="1"/>
          <p:nvPr/>
        </p:nvSpPr>
        <p:spPr>
          <a:xfrm>
            <a:off x="2773237" y="1483288"/>
            <a:ext cx="8180513" cy="4339650"/>
          </a:xfrm>
          <a:prstGeom prst="rect">
            <a:avLst/>
          </a:prstGeom>
          <a:noFill/>
        </p:spPr>
        <p:txBody>
          <a:bodyPr wrap="square" rtlCol="0">
            <a:spAutoFit/>
          </a:bodyPr>
          <a:lstStyle/>
          <a:p>
            <a:pPr algn="ctr"/>
            <a:r>
              <a:rPr lang="en-US" sz="13800">
                <a:latin typeface="Rastanty Cortez" panose="02000506000000020003" pitchFamily="2" charset="0"/>
              </a:rPr>
              <a:t>Let’s Talk Open Ended Questions</a:t>
            </a:r>
          </a:p>
        </p:txBody>
      </p:sp>
      <p:pic>
        <p:nvPicPr>
          <p:cNvPr id="2" name="shine-6-268910">
            <a:hlinkClick r:id="" action="ppaction://media"/>
            <a:extLst>
              <a:ext uri="{FF2B5EF4-FFF2-40B4-BE49-F238E27FC236}">
                <a16:creationId xmlns:a16="http://schemas.microsoft.com/office/drawing/2014/main" id="{605B1397-ECB9-6CBE-DB05-5560253B70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5315" y="6778727"/>
            <a:ext cx="487362" cy="487363"/>
          </a:xfrm>
          <a:prstGeom prst="rect">
            <a:avLst/>
          </a:prstGeom>
        </p:spPr>
      </p:pic>
      <p:sp>
        <p:nvSpPr>
          <p:cNvPr id="3" name="TextBox 2">
            <a:extLst>
              <a:ext uri="{FF2B5EF4-FFF2-40B4-BE49-F238E27FC236}">
                <a16:creationId xmlns:a16="http://schemas.microsoft.com/office/drawing/2014/main" id="{522536A1-DE62-085D-BCF7-AFEE7B60959A}"/>
              </a:ext>
            </a:extLst>
          </p:cNvPr>
          <p:cNvSpPr txBox="1"/>
          <p:nvPr/>
        </p:nvSpPr>
        <p:spPr>
          <a:xfrm>
            <a:off x="2835083" y="1238515"/>
            <a:ext cx="8180513" cy="4339650"/>
          </a:xfrm>
          <a:prstGeom prst="rect">
            <a:avLst/>
          </a:prstGeom>
          <a:noFill/>
        </p:spPr>
        <p:txBody>
          <a:bodyPr wrap="square" rtlCol="0">
            <a:spAutoFit/>
          </a:bodyPr>
          <a:lstStyle/>
          <a:p>
            <a:pPr algn="ctr"/>
            <a:r>
              <a:rPr lang="en-US" sz="13800">
                <a:latin typeface="Rastanty Cortez" panose="02000506000000020003" pitchFamily="2" charset="0"/>
              </a:rPr>
              <a:t>Stop talking to people so rudely!</a:t>
            </a:r>
          </a:p>
        </p:txBody>
      </p:sp>
      <p:sp>
        <p:nvSpPr>
          <p:cNvPr id="4" name="TextBox 3">
            <a:extLst>
              <a:ext uri="{FF2B5EF4-FFF2-40B4-BE49-F238E27FC236}">
                <a16:creationId xmlns:a16="http://schemas.microsoft.com/office/drawing/2014/main" id="{075ADA0F-DB91-35AC-DB59-03B65945D2B1}"/>
              </a:ext>
            </a:extLst>
          </p:cNvPr>
          <p:cNvSpPr txBox="1"/>
          <p:nvPr/>
        </p:nvSpPr>
        <p:spPr>
          <a:xfrm>
            <a:off x="2869123" y="1297087"/>
            <a:ext cx="8180513" cy="4339650"/>
          </a:xfrm>
          <a:prstGeom prst="rect">
            <a:avLst/>
          </a:prstGeom>
          <a:noFill/>
        </p:spPr>
        <p:txBody>
          <a:bodyPr wrap="square" rtlCol="0">
            <a:spAutoFit/>
          </a:bodyPr>
          <a:lstStyle/>
          <a:p>
            <a:pPr algn="ctr"/>
            <a:r>
              <a:rPr lang="en-US" sz="13800">
                <a:latin typeface="Rastanty Cortez" panose="02000506000000020003" pitchFamily="2" charset="0"/>
              </a:rPr>
              <a:t>Do you like sandwiches?</a:t>
            </a:r>
          </a:p>
        </p:txBody>
      </p:sp>
      <p:sp>
        <p:nvSpPr>
          <p:cNvPr id="5" name="TextBox 4">
            <a:extLst>
              <a:ext uri="{FF2B5EF4-FFF2-40B4-BE49-F238E27FC236}">
                <a16:creationId xmlns:a16="http://schemas.microsoft.com/office/drawing/2014/main" id="{03092723-AB1C-FE20-D1BC-106988B063E3}"/>
              </a:ext>
            </a:extLst>
          </p:cNvPr>
          <p:cNvSpPr txBox="1"/>
          <p:nvPr/>
        </p:nvSpPr>
        <p:spPr>
          <a:xfrm>
            <a:off x="3449069" y="1035062"/>
            <a:ext cx="8180513" cy="5401479"/>
          </a:xfrm>
          <a:prstGeom prst="rect">
            <a:avLst/>
          </a:prstGeom>
          <a:noFill/>
        </p:spPr>
        <p:txBody>
          <a:bodyPr wrap="square" rtlCol="0">
            <a:spAutoFit/>
          </a:bodyPr>
          <a:lstStyle/>
          <a:p>
            <a:pPr algn="ctr"/>
            <a:r>
              <a:rPr lang="en-US" sz="11500">
                <a:latin typeface="Rastanty Cortez" panose="02000506000000020003" pitchFamily="2" charset="0"/>
              </a:rPr>
              <a:t>Do you know how to enter meal count numbers in CMS?</a:t>
            </a:r>
          </a:p>
        </p:txBody>
      </p:sp>
    </p:spTree>
    <p:extLst>
      <p:ext uri="{BB962C8B-B14F-4D97-AF65-F5344CB8AC3E}">
        <p14:creationId xmlns:p14="http://schemas.microsoft.com/office/powerpoint/2010/main" val="132431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4"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11" grpId="0"/>
      <p:bldP spid="11" grpId="1"/>
      <p:bldP spid="3" grpId="0"/>
      <p:bldP spid="3" grpId="1"/>
      <p:bldP spid="4" grpId="0"/>
      <p:bldP spid="4" grpId="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p:cNvGrpSpPr/>
        <p:nvPr/>
      </p:nvGrpSpPr>
      <p:grpSpPr>
        <a:xfrm>
          <a:off x="0" y="0"/>
          <a:ext cx="0" cy="0"/>
          <a:chOff x="0" y="0"/>
          <a:chExt cx="0" cy="0"/>
        </a:xfrm>
      </p:grpSpPr>
      <p:pic>
        <p:nvPicPr>
          <p:cNvPr id="5124" name="Picture 4" descr="fall tree branch clipart png 20 free Cliparts | Download images on Clipground 2024">
            <a:extLst>
              <a:ext uri="{FF2B5EF4-FFF2-40B4-BE49-F238E27FC236}">
                <a16:creationId xmlns:a16="http://schemas.microsoft.com/office/drawing/2014/main" id="{6F334684-27C8-B6B6-185C-BDC4308263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809"/>
          <a:stretch/>
        </p:blipFill>
        <p:spPr bwMode="auto">
          <a:xfrm rot="8950756">
            <a:off x="-1024804" y="1255459"/>
            <a:ext cx="5989744" cy="395075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artoon Colorful Chameleon Element, Cartoon, Chameleon, Lizard PNG Transparent Image and Clipart ...">
            <a:extLst>
              <a:ext uri="{FF2B5EF4-FFF2-40B4-BE49-F238E27FC236}">
                <a16:creationId xmlns:a16="http://schemas.microsoft.com/office/drawing/2014/main" id="{8C0F314E-3A51-EA09-F935-04356DAAA4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29322">
            <a:off x="195382" y="783485"/>
            <a:ext cx="3838171" cy="38381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3D3861-E47E-CC86-B1AC-1A11DEB81E3E}"/>
              </a:ext>
            </a:extLst>
          </p:cNvPr>
          <p:cNvSpPr txBox="1"/>
          <p:nvPr/>
        </p:nvSpPr>
        <p:spPr>
          <a:xfrm>
            <a:off x="6206920" y="-55670"/>
            <a:ext cx="4318811" cy="2015936"/>
          </a:xfrm>
          <a:prstGeom prst="rect">
            <a:avLst/>
          </a:prstGeom>
          <a:noFill/>
        </p:spPr>
        <p:txBody>
          <a:bodyPr wrap="none" rtlCol="0">
            <a:spAutoFit/>
          </a:bodyPr>
          <a:lstStyle/>
          <a:p>
            <a:r>
              <a:rPr lang="en-US" sz="12500">
                <a:solidFill>
                  <a:schemeClr val="bg1"/>
                </a:solidFill>
                <a:latin typeface="Rastanty Cortez" panose="02000506000000020003" pitchFamily="2" charset="0"/>
              </a:rPr>
              <a:t>Adaptation</a:t>
            </a:r>
          </a:p>
        </p:txBody>
      </p:sp>
      <p:sp>
        <p:nvSpPr>
          <p:cNvPr id="5" name="Rectangle 4">
            <a:extLst>
              <a:ext uri="{FF2B5EF4-FFF2-40B4-BE49-F238E27FC236}">
                <a16:creationId xmlns:a16="http://schemas.microsoft.com/office/drawing/2014/main" id="{0B63B464-5B7F-02CA-3EE5-ED69F3F33BED}"/>
              </a:ext>
            </a:extLst>
          </p:cNvPr>
          <p:cNvSpPr>
            <a:spLocks noChangeArrowheads="1"/>
          </p:cNvSpPr>
          <p:nvPr/>
        </p:nvSpPr>
        <p:spPr bwMode="auto">
          <a:xfrm rot="10800000" flipV="1">
            <a:off x="5303503" y="2120050"/>
            <a:ext cx="646280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bg1"/>
                </a:solidFill>
                <a:effectLst/>
              </a:rPr>
              <a:t>The art of </a:t>
            </a:r>
            <a:r>
              <a:rPr lang="en-US" altLang="en-US" sz="2000">
                <a:solidFill>
                  <a:schemeClr val="bg1"/>
                </a:solidFill>
              </a:rPr>
              <a:t>adapting involves understanding and responding to the emotional tone and atmosphere of the interaction. B</a:t>
            </a:r>
            <a:r>
              <a:rPr kumimoji="0" lang="en-US" altLang="en-US" sz="2000" b="0" i="0" u="none" strike="noStrike" cap="none" normalizeH="0" baseline="0">
                <a:ln>
                  <a:noFill/>
                </a:ln>
                <a:solidFill>
                  <a:schemeClr val="bg1"/>
                </a:solidFill>
                <a:effectLst/>
              </a:rPr>
              <a:t>y adhering to the old saying of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a:solidFill>
                <a:schemeClr val="bg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a:solidFill>
                <a:schemeClr val="bg1"/>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bg1"/>
                </a:solidFill>
                <a:effectLst/>
              </a:rPr>
              <a:t>individuals can gauge the dynamics of the conversation and adjust their approach accordingly. Practicing mindfulness, active listening, and engaging in solution-focused conversations can enhance one's ability to adapt to the climate of a conversation. </a:t>
            </a:r>
          </a:p>
        </p:txBody>
      </p:sp>
      <p:sp>
        <p:nvSpPr>
          <p:cNvPr id="6" name="TextBox 5">
            <a:extLst>
              <a:ext uri="{FF2B5EF4-FFF2-40B4-BE49-F238E27FC236}">
                <a16:creationId xmlns:a16="http://schemas.microsoft.com/office/drawing/2014/main" id="{191B6AE2-DFCE-A0E3-BDAA-9CD10C5C2E2E}"/>
              </a:ext>
            </a:extLst>
          </p:cNvPr>
          <p:cNvSpPr txBox="1"/>
          <p:nvPr/>
        </p:nvSpPr>
        <p:spPr>
          <a:xfrm>
            <a:off x="6206920" y="2778770"/>
            <a:ext cx="4655970" cy="1569660"/>
          </a:xfrm>
          <a:prstGeom prst="rect">
            <a:avLst/>
          </a:prstGeom>
          <a:noFill/>
        </p:spPr>
        <p:txBody>
          <a:bodyPr wrap="square">
            <a:spAutoFit/>
          </a:bodyPr>
          <a:lstStyle/>
          <a:p>
            <a:r>
              <a:rPr kumimoji="0" lang="en-US" altLang="en-US" sz="9600" b="0" i="0" u="none" strike="noStrike" cap="none" normalizeH="0" baseline="0">
                <a:ln>
                  <a:noFill/>
                </a:ln>
                <a:solidFill>
                  <a:schemeClr val="bg1"/>
                </a:solidFill>
                <a:effectLst/>
                <a:latin typeface="Rastanty Cortez" panose="02000506000000020003" pitchFamily="2" charset="0"/>
              </a:rPr>
              <a:t>"read the room”</a:t>
            </a:r>
            <a:endParaRPr lang="en-US" sz="9600">
              <a:solidFill>
                <a:schemeClr val="bg1"/>
              </a:solidFill>
            </a:endParaRPr>
          </a:p>
        </p:txBody>
      </p:sp>
    </p:spTree>
    <p:extLst>
      <p:ext uri="{BB962C8B-B14F-4D97-AF65-F5344CB8AC3E}">
        <p14:creationId xmlns:p14="http://schemas.microsoft.com/office/powerpoint/2010/main" val="895262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p:cNvGrpSpPr/>
        <p:nvPr/>
      </p:nvGrpSpPr>
      <p:grpSpPr>
        <a:xfrm>
          <a:off x="0" y="0"/>
          <a:ext cx="0" cy="0"/>
          <a:chOff x="0" y="0"/>
          <a:chExt cx="0" cy="0"/>
        </a:xfrm>
      </p:grpSpPr>
      <p:pic>
        <p:nvPicPr>
          <p:cNvPr id="2052" name="Picture 4" descr="How Meditation Helps with Emotional Health">
            <a:extLst>
              <a:ext uri="{FF2B5EF4-FFF2-40B4-BE49-F238E27FC236}">
                <a16:creationId xmlns:a16="http://schemas.microsoft.com/office/drawing/2014/main" id="{326DEAF0-DD6A-72DB-EF26-A92B2A60A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600" y="539512"/>
            <a:ext cx="5035200" cy="577897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6681833F-192B-3803-591E-551C8D347704}"/>
              </a:ext>
            </a:extLst>
          </p:cNvPr>
          <p:cNvSpPr txBox="1">
            <a:spLocks/>
          </p:cNvSpPr>
          <p:nvPr/>
        </p:nvSpPr>
        <p:spPr>
          <a:xfrm>
            <a:off x="243216" y="2469258"/>
            <a:ext cx="7288934" cy="3979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2000">
                <a:solidFill>
                  <a:schemeClr val="bg1"/>
                </a:solidFill>
                <a:latin typeface="Avenir Next LT Pro" panose="020B0504020202020204" pitchFamily="34" charset="0"/>
              </a:rPr>
              <a:t>It is important to keep a calm demeanor when dealing with conflict resolution. A great calming exercise would be the 4-7-8 breathing exercise. Inhale and exhale slowly, taking care to notice how each breath causes your body to move. Try to be mindful of the sensations as each breath fills your body and pushes out:</a:t>
            </a:r>
          </a:p>
          <a:p>
            <a:pPr lvl="4" fontAlgn="base">
              <a:lnSpc>
                <a:spcPts val="1950"/>
              </a:lnSpc>
            </a:pPr>
            <a:r>
              <a:rPr lang="en-US" sz="2000">
                <a:solidFill>
                  <a:schemeClr val="bg1"/>
                </a:solidFill>
                <a:latin typeface="Avenir Next LT Pro" panose="020B0504020202020204" pitchFamily="34" charset="0"/>
              </a:rPr>
              <a:t>Inhale deeply while counting to four.</a:t>
            </a:r>
          </a:p>
          <a:p>
            <a:pPr lvl="4" fontAlgn="base">
              <a:lnSpc>
                <a:spcPts val="1950"/>
              </a:lnSpc>
            </a:pPr>
            <a:r>
              <a:rPr lang="en-US" sz="2000">
                <a:solidFill>
                  <a:schemeClr val="bg1"/>
                </a:solidFill>
                <a:latin typeface="Avenir Next LT Pro" panose="020B0504020202020204" pitchFamily="34" charset="0"/>
              </a:rPr>
              <a:t>Hold your breath for seven seconds.</a:t>
            </a:r>
          </a:p>
          <a:p>
            <a:pPr lvl="4" fontAlgn="base">
              <a:lnSpc>
                <a:spcPts val="1950"/>
              </a:lnSpc>
            </a:pPr>
            <a:r>
              <a:rPr lang="en-US" sz="2000">
                <a:solidFill>
                  <a:schemeClr val="bg1"/>
                </a:solidFill>
                <a:latin typeface="Avenir Next LT Pro" panose="020B0504020202020204" pitchFamily="34" charset="0"/>
              </a:rPr>
              <a:t>Exhale slowly to eight counts</a:t>
            </a:r>
          </a:p>
          <a:p>
            <a:pPr marL="914400" lvl="2" indent="0">
              <a:buFont typeface="Arial" panose="020B0604020202020204" pitchFamily="34" charset="0"/>
              <a:buNone/>
            </a:pPr>
            <a:endParaRPr lang="en-US" sz="140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3468C4C1-C0DE-A151-A557-E6F3EA8F071E}"/>
              </a:ext>
            </a:extLst>
          </p:cNvPr>
          <p:cNvSpPr txBox="1"/>
          <p:nvPr/>
        </p:nvSpPr>
        <p:spPr>
          <a:xfrm>
            <a:off x="488741" y="645854"/>
            <a:ext cx="7445584" cy="1692771"/>
          </a:xfrm>
          <a:prstGeom prst="rect">
            <a:avLst/>
          </a:prstGeom>
          <a:noFill/>
        </p:spPr>
        <p:txBody>
          <a:bodyPr wrap="square">
            <a:spAutoFit/>
          </a:bodyPr>
          <a:lstStyle/>
          <a:p>
            <a:r>
              <a:rPr lang="en-US" sz="10400">
                <a:solidFill>
                  <a:schemeClr val="bg1"/>
                </a:solidFill>
                <a:latin typeface="Rastanty Cortez" panose="02000506000000020003" pitchFamily="2" charset="0"/>
              </a:rPr>
              <a:t>Practice Mindfulness</a:t>
            </a:r>
            <a:endParaRPr lang="en-US" sz="10400">
              <a:solidFill>
                <a:schemeClr val="bg1"/>
              </a:solidFill>
            </a:endParaRPr>
          </a:p>
        </p:txBody>
      </p:sp>
    </p:spTree>
    <p:extLst>
      <p:ext uri="{BB962C8B-B14F-4D97-AF65-F5344CB8AC3E}">
        <p14:creationId xmlns:p14="http://schemas.microsoft.com/office/powerpoint/2010/main" val="1805046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1062A0-22E9-B9C3-7F50-C1B05C08DF90}"/>
              </a:ext>
            </a:extLst>
          </p:cNvPr>
          <p:cNvSpPr/>
          <p:nvPr/>
        </p:nvSpPr>
        <p:spPr>
          <a:xfrm>
            <a:off x="1864411" y="1699636"/>
            <a:ext cx="9601200" cy="4875931"/>
          </a:xfrm>
          <a:prstGeom prst="rect">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365 Day 168 Crystals by Korikian on DeviantArt">
            <a:extLst>
              <a:ext uri="{FF2B5EF4-FFF2-40B4-BE49-F238E27FC236}">
                <a16:creationId xmlns:a16="http://schemas.microsoft.com/office/drawing/2014/main" id="{C98207E9-F78B-8CED-CA05-5285B74477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77306" flipH="1">
            <a:off x="-920692" y="-825321"/>
            <a:ext cx="5465635" cy="5553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9F6BFE-0B2F-07C1-ED90-EBE48075E087}"/>
              </a:ext>
            </a:extLst>
          </p:cNvPr>
          <p:cNvSpPr txBox="1"/>
          <p:nvPr/>
        </p:nvSpPr>
        <p:spPr>
          <a:xfrm>
            <a:off x="3714750" y="-413923"/>
            <a:ext cx="8267700" cy="1862048"/>
          </a:xfrm>
          <a:prstGeom prst="rect">
            <a:avLst/>
          </a:prstGeom>
          <a:noFill/>
        </p:spPr>
        <p:txBody>
          <a:bodyPr wrap="square">
            <a:spAutoFit/>
          </a:bodyPr>
          <a:lstStyle/>
          <a:p>
            <a:r>
              <a:rPr lang="en-US" sz="11500">
                <a:ln w="22225">
                  <a:solidFill>
                    <a:schemeClr val="bg1"/>
                  </a:solidFill>
                  <a:miter lim="800000"/>
                </a:ln>
                <a:solidFill>
                  <a:schemeClr val="bg1"/>
                </a:solidFill>
                <a:latin typeface="Rastanty Cortez" panose="02000506000000020003" pitchFamily="2" charset="0"/>
              </a:rPr>
              <a:t>Mindful Gem</a:t>
            </a:r>
            <a:endParaRPr lang="en-US" sz="2000">
              <a:ln>
                <a:solidFill>
                  <a:schemeClr val="bg1"/>
                </a:solidFill>
              </a:ln>
              <a:solidFill>
                <a:schemeClr val="bg1"/>
              </a:solidFill>
            </a:endParaRPr>
          </a:p>
        </p:txBody>
      </p:sp>
      <p:pic>
        <p:nvPicPr>
          <p:cNvPr id="8" name="Picture 4" descr="Star Sparkling Sticker by NIDIVA">
            <a:extLst>
              <a:ext uri="{FF2B5EF4-FFF2-40B4-BE49-F238E27FC236}">
                <a16:creationId xmlns:a16="http://schemas.microsoft.com/office/drawing/2014/main" id="{40644549-ECB1-0868-1FC3-43EC7BE3BD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0671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ar Sparkling Sticker by NIDIVA">
            <a:extLst>
              <a:ext uri="{FF2B5EF4-FFF2-40B4-BE49-F238E27FC236}">
                <a16:creationId xmlns:a16="http://schemas.microsoft.com/office/drawing/2014/main" id="{7B619B31-4FCC-2214-A6A1-89BC1DCCE1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0" y="2705100"/>
            <a:ext cx="16954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tar Sparkling Sticker by NIDIVA">
            <a:extLst>
              <a:ext uri="{FF2B5EF4-FFF2-40B4-BE49-F238E27FC236}">
                <a16:creationId xmlns:a16="http://schemas.microsoft.com/office/drawing/2014/main" id="{3E1154EB-4EEA-53A8-E0BF-4A7B057B90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5975" y="-162412"/>
            <a:ext cx="16954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3" name="shine-6-268910">
            <a:hlinkClick r:id="" action="ppaction://media"/>
            <a:extLst>
              <a:ext uri="{FF2B5EF4-FFF2-40B4-BE49-F238E27FC236}">
                <a16:creationId xmlns:a16="http://schemas.microsoft.com/office/drawing/2014/main" id="{5452E034-59DD-A5A5-A672-C9E11CB4D1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5315" y="6778727"/>
            <a:ext cx="487362" cy="487363"/>
          </a:xfrm>
          <a:prstGeom prst="rect">
            <a:avLst/>
          </a:prstGeom>
        </p:spPr>
      </p:pic>
      <p:sp>
        <p:nvSpPr>
          <p:cNvPr id="4" name="TextBox 3">
            <a:extLst>
              <a:ext uri="{FF2B5EF4-FFF2-40B4-BE49-F238E27FC236}">
                <a16:creationId xmlns:a16="http://schemas.microsoft.com/office/drawing/2014/main" id="{D4267F4D-4A23-019B-9AE1-554E2F820258}"/>
              </a:ext>
            </a:extLst>
          </p:cNvPr>
          <p:cNvSpPr txBox="1"/>
          <p:nvPr/>
        </p:nvSpPr>
        <p:spPr>
          <a:xfrm>
            <a:off x="3269878" y="1784549"/>
            <a:ext cx="8195733" cy="4524315"/>
          </a:xfrm>
          <a:prstGeom prst="rect">
            <a:avLst/>
          </a:prstGeom>
          <a:noFill/>
        </p:spPr>
        <p:txBody>
          <a:bodyPr wrap="square" rtlCol="0">
            <a:spAutoFit/>
          </a:bodyPr>
          <a:lstStyle/>
          <a:p>
            <a:r>
              <a:rPr lang="en-US" sz="9600">
                <a:latin typeface="Rastanty Cortez" panose="02000506000000020003" pitchFamily="2" charset="0"/>
              </a:rPr>
              <a:t>Can you think of when and where you may use this technique?</a:t>
            </a:r>
          </a:p>
        </p:txBody>
      </p:sp>
    </p:spTree>
    <p:extLst>
      <p:ext uri="{BB962C8B-B14F-4D97-AF65-F5344CB8AC3E}">
        <p14:creationId xmlns:p14="http://schemas.microsoft.com/office/powerpoint/2010/main" val="318176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4" fill="hold"/>
                                        <p:tgtEl>
                                          <p:spTgt spid="3"/>
                                        </p:tgtEl>
                                      </p:cBhvr>
                                    </p:cmd>
                                  </p:childTnLst>
                                </p:cTn>
                              </p:par>
                              <p:par>
                                <p:cTn id="7" presetID="2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4865874-20A3-8D81-5F50-11350D2046C1}"/>
              </a:ext>
            </a:extLst>
          </p:cNvPr>
          <p:cNvSpPr txBox="1"/>
          <p:nvPr/>
        </p:nvSpPr>
        <p:spPr>
          <a:xfrm>
            <a:off x="2923215" y="-97141"/>
            <a:ext cx="4620584" cy="199750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1500">
                <a:solidFill>
                  <a:schemeClr val="bg1"/>
                </a:solidFill>
                <a:latin typeface="Rastanty Cortez" panose="02000506000000020003" pitchFamily="2" charset="0"/>
                <a:ea typeface="+mj-ea"/>
                <a:cs typeface="+mj-cs"/>
              </a:rPr>
              <a:t>Agenda</a:t>
            </a:r>
          </a:p>
        </p:txBody>
      </p:sp>
      <p:pic>
        <p:nvPicPr>
          <p:cNvPr id="2060" name="Picture 12" descr="Hourglass Clip Art, Hourglass, Timer, Time PNG Transparent Image and Clipart for Free Download">
            <a:extLst>
              <a:ext uri="{FF2B5EF4-FFF2-40B4-BE49-F238E27FC236}">
                <a16:creationId xmlns:a16="http://schemas.microsoft.com/office/drawing/2014/main" id="{065D8138-E945-4FC4-1E0D-C4C90FD69DD1}"/>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6054856" y="78714"/>
            <a:ext cx="6335116" cy="63351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019FC5-6454-24A1-3251-17BB24B1F13C}"/>
              </a:ext>
            </a:extLst>
          </p:cNvPr>
          <p:cNvSpPr txBox="1"/>
          <p:nvPr/>
        </p:nvSpPr>
        <p:spPr>
          <a:xfrm>
            <a:off x="1795497" y="3246272"/>
            <a:ext cx="5380003" cy="3170099"/>
          </a:xfrm>
          <a:prstGeom prst="rect">
            <a:avLst/>
          </a:prstGeom>
          <a:noFill/>
        </p:spPr>
        <p:txBody>
          <a:bodyPr wrap="square" rtlCol="0">
            <a:spAutoFit/>
          </a:bodyPr>
          <a:lstStyle/>
          <a:p>
            <a:pPr marL="457200" indent="-457200">
              <a:buFont typeface="Arial" panose="020B0604020202020204" pitchFamily="34" charset="0"/>
              <a:buChar char="•"/>
            </a:pPr>
            <a:r>
              <a:rPr lang="en-US" sz="2000">
                <a:solidFill>
                  <a:schemeClr val="bg1"/>
                </a:solidFill>
                <a:latin typeface="Avenir Next LT Pro" panose="020B0504020202020204" pitchFamily="34" charset="0"/>
              </a:rPr>
              <a:t>What causes a conversation to become a conflict</a:t>
            </a:r>
          </a:p>
          <a:p>
            <a:pPr marL="457200" indent="-457200">
              <a:buFont typeface="Arial" panose="020B0604020202020204" pitchFamily="34" charset="0"/>
              <a:buChar char="•"/>
            </a:pPr>
            <a:r>
              <a:rPr lang="en-US" sz="2000">
                <a:solidFill>
                  <a:schemeClr val="bg1"/>
                </a:solidFill>
                <a:latin typeface="Avenir Next LT Pro" panose="020B0504020202020204" pitchFamily="34" charset="0"/>
              </a:rPr>
              <a:t>How to stay solution focused</a:t>
            </a:r>
          </a:p>
          <a:p>
            <a:pPr marL="457200" indent="-457200">
              <a:buFont typeface="Arial" panose="020B0604020202020204" pitchFamily="34" charset="0"/>
              <a:buChar char="•"/>
            </a:pPr>
            <a:r>
              <a:rPr lang="en-US" sz="2000">
                <a:solidFill>
                  <a:schemeClr val="bg1"/>
                </a:solidFill>
                <a:latin typeface="Avenir Next LT Pro" panose="020B0504020202020204" pitchFamily="34" charset="0"/>
              </a:rPr>
              <a:t>How to actively listen</a:t>
            </a:r>
          </a:p>
          <a:p>
            <a:pPr marL="457200" indent="-457200">
              <a:buFont typeface="Arial" panose="020B0604020202020204" pitchFamily="34" charset="0"/>
              <a:buChar char="•"/>
            </a:pPr>
            <a:r>
              <a:rPr lang="en-US" sz="2000">
                <a:solidFill>
                  <a:schemeClr val="bg1"/>
                </a:solidFill>
                <a:latin typeface="Avenir Next LT Pro" panose="020B0504020202020204" pitchFamily="34" charset="0"/>
              </a:rPr>
              <a:t>What an open-ended question is</a:t>
            </a:r>
          </a:p>
          <a:p>
            <a:pPr marL="457200" indent="-457200">
              <a:buFont typeface="Arial" panose="020B0604020202020204" pitchFamily="34" charset="0"/>
              <a:buChar char="•"/>
            </a:pPr>
            <a:r>
              <a:rPr lang="en-US" sz="2000">
                <a:solidFill>
                  <a:schemeClr val="bg1"/>
                </a:solidFill>
                <a:latin typeface="Avenir Next LT Pro" panose="020B0504020202020204" pitchFamily="34" charset="0"/>
              </a:rPr>
              <a:t>How to adapt to conflict situations</a:t>
            </a:r>
          </a:p>
          <a:p>
            <a:pPr marL="457200" indent="-457200">
              <a:buFont typeface="Arial" panose="020B0604020202020204" pitchFamily="34" charset="0"/>
              <a:buChar char="•"/>
            </a:pPr>
            <a:r>
              <a:rPr lang="en-US" sz="2000">
                <a:solidFill>
                  <a:schemeClr val="bg1"/>
                </a:solidFill>
                <a:latin typeface="Avenir Next LT Pro" panose="020B0504020202020204" pitchFamily="34" charset="0"/>
              </a:rPr>
              <a:t>Ways to practice mindfulness</a:t>
            </a:r>
          </a:p>
          <a:p>
            <a:pPr marL="457200" indent="-457200">
              <a:buFont typeface="Arial" panose="020B0604020202020204" pitchFamily="34" charset="0"/>
              <a:buChar char="•"/>
            </a:pPr>
            <a:r>
              <a:rPr lang="en-US" sz="2000">
                <a:solidFill>
                  <a:schemeClr val="bg1"/>
                </a:solidFill>
                <a:latin typeface="Avenir Next LT Pro" panose="020B0504020202020204" pitchFamily="34" charset="0"/>
              </a:rPr>
              <a:t>And when to circle back</a:t>
            </a:r>
          </a:p>
          <a:p>
            <a:pPr marL="457200" indent="-457200">
              <a:buFont typeface="Arial" panose="020B0604020202020204" pitchFamily="34" charset="0"/>
              <a:buChar char="•"/>
            </a:pPr>
            <a:endParaRPr lang="en-US" sz="2000">
              <a:solidFill>
                <a:schemeClr val="bg1"/>
              </a:solidFill>
              <a:latin typeface="Avenir Next LT Pro" panose="020B0504020202020204" pitchFamily="34" charset="0"/>
            </a:endParaRPr>
          </a:p>
          <a:p>
            <a:pPr marL="457200" indent="-457200">
              <a:buFont typeface="Arial" panose="020B0604020202020204" pitchFamily="34" charset="0"/>
              <a:buChar char="•"/>
            </a:pPr>
            <a:endParaRPr lang="en-US" sz="2000">
              <a:solidFill>
                <a:schemeClr val="bg1"/>
              </a:solidFill>
              <a:latin typeface="Avenir Next LT Pro" panose="020B0504020202020204" pitchFamily="34" charset="0"/>
            </a:endParaRPr>
          </a:p>
        </p:txBody>
      </p:sp>
      <p:sp>
        <p:nvSpPr>
          <p:cNvPr id="7" name="TextBox 6">
            <a:extLst>
              <a:ext uri="{FF2B5EF4-FFF2-40B4-BE49-F238E27FC236}">
                <a16:creationId xmlns:a16="http://schemas.microsoft.com/office/drawing/2014/main" id="{5A82C6FC-84CE-64F6-1E43-66E53F2F697C}"/>
              </a:ext>
            </a:extLst>
          </p:cNvPr>
          <p:cNvSpPr txBox="1"/>
          <p:nvPr/>
        </p:nvSpPr>
        <p:spPr>
          <a:xfrm>
            <a:off x="1581297" y="1997504"/>
            <a:ext cx="6059820" cy="1015663"/>
          </a:xfrm>
          <a:prstGeom prst="rect">
            <a:avLst/>
          </a:prstGeom>
          <a:noFill/>
        </p:spPr>
        <p:txBody>
          <a:bodyPr wrap="square" rtlCol="0">
            <a:spAutoFit/>
          </a:bodyPr>
          <a:lstStyle/>
          <a:p>
            <a:r>
              <a:rPr lang="en-US" sz="2000">
                <a:solidFill>
                  <a:schemeClr val="bg1"/>
                </a:solidFill>
                <a:latin typeface="Avenir Next LT Pro" panose="020B0504020202020204" pitchFamily="34" charset="0"/>
              </a:rPr>
              <a:t>In this session we will explore how to approach conflict with a sense of mindfulness and compassion. With the main topics of focus being:</a:t>
            </a:r>
          </a:p>
        </p:txBody>
      </p:sp>
    </p:spTree>
    <p:extLst>
      <p:ext uri="{BB962C8B-B14F-4D97-AF65-F5344CB8AC3E}">
        <p14:creationId xmlns:p14="http://schemas.microsoft.com/office/powerpoint/2010/main" val="1806309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3253784-709F-4872-6986-171A6397AB8F}"/>
              </a:ext>
            </a:extLst>
          </p:cNvPr>
          <p:cNvSpPr txBox="1"/>
          <p:nvPr/>
        </p:nvSpPr>
        <p:spPr>
          <a:xfrm>
            <a:off x="3222416" y="-297121"/>
            <a:ext cx="7445584" cy="1692771"/>
          </a:xfrm>
          <a:prstGeom prst="rect">
            <a:avLst/>
          </a:prstGeom>
          <a:noFill/>
        </p:spPr>
        <p:txBody>
          <a:bodyPr wrap="square">
            <a:spAutoFit/>
          </a:bodyPr>
          <a:lstStyle/>
          <a:p>
            <a:r>
              <a:rPr lang="en-US" sz="10400">
                <a:solidFill>
                  <a:schemeClr val="bg1"/>
                </a:solidFill>
                <a:latin typeface="Rastanty Cortez" panose="02000506000000020003" pitchFamily="2" charset="0"/>
              </a:rPr>
              <a:t>Where to Breathe</a:t>
            </a:r>
            <a:endParaRPr lang="en-US" sz="10400">
              <a:solidFill>
                <a:schemeClr val="bg1"/>
              </a:solidFill>
            </a:endParaRPr>
          </a:p>
        </p:txBody>
      </p:sp>
      <p:grpSp>
        <p:nvGrpSpPr>
          <p:cNvPr id="21" name="Group 20">
            <a:extLst>
              <a:ext uri="{FF2B5EF4-FFF2-40B4-BE49-F238E27FC236}">
                <a16:creationId xmlns:a16="http://schemas.microsoft.com/office/drawing/2014/main" id="{519B65F1-12B5-1B91-0F00-8DE933C23639}"/>
              </a:ext>
            </a:extLst>
          </p:cNvPr>
          <p:cNvGrpSpPr/>
          <p:nvPr/>
        </p:nvGrpSpPr>
        <p:grpSpPr>
          <a:xfrm>
            <a:off x="1158738" y="1400650"/>
            <a:ext cx="3101129" cy="2966235"/>
            <a:chOff x="1158738" y="1400650"/>
            <a:chExt cx="3101129" cy="2966235"/>
          </a:xfrm>
        </p:grpSpPr>
        <p:pic>
          <p:nvPicPr>
            <p:cNvPr id="9226" name="Picture 10" descr="13 New Fake Jobs We Should Have In Lebanon">
              <a:extLst>
                <a:ext uri="{FF2B5EF4-FFF2-40B4-BE49-F238E27FC236}">
                  <a16:creationId xmlns:a16="http://schemas.microsoft.com/office/drawing/2014/main" id="{164BEF53-1EC2-7875-997A-A86B791DF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738" y="1720968"/>
              <a:ext cx="3101129" cy="26459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D4A3EE7-A712-3E19-D1E0-A7927093F977}"/>
                </a:ext>
              </a:extLst>
            </p:cNvPr>
            <p:cNvSpPr txBox="1"/>
            <p:nvPr/>
          </p:nvSpPr>
          <p:spPr>
            <a:xfrm>
              <a:off x="2038391" y="1400650"/>
              <a:ext cx="1280351" cy="369332"/>
            </a:xfrm>
            <a:prstGeom prst="rect">
              <a:avLst/>
            </a:prstGeom>
            <a:noFill/>
          </p:spPr>
          <p:txBody>
            <a:bodyPr wrap="none" rtlCol="0">
              <a:spAutoFit/>
            </a:bodyPr>
            <a:lstStyle/>
            <a:p>
              <a:r>
                <a:rPr lang="en-US">
                  <a:solidFill>
                    <a:schemeClr val="bg1"/>
                  </a:solidFill>
                </a:rPr>
                <a:t>Parking Lot</a:t>
              </a:r>
            </a:p>
          </p:txBody>
        </p:sp>
      </p:grpSp>
      <p:grpSp>
        <p:nvGrpSpPr>
          <p:cNvPr id="22" name="Group 21">
            <a:extLst>
              <a:ext uri="{FF2B5EF4-FFF2-40B4-BE49-F238E27FC236}">
                <a16:creationId xmlns:a16="http://schemas.microsoft.com/office/drawing/2014/main" id="{977949A5-A536-683C-67B5-9B443376D501}"/>
              </a:ext>
            </a:extLst>
          </p:cNvPr>
          <p:cNvGrpSpPr/>
          <p:nvPr/>
        </p:nvGrpSpPr>
        <p:grpSpPr>
          <a:xfrm>
            <a:off x="3593010" y="3589382"/>
            <a:ext cx="3101129" cy="3078194"/>
            <a:chOff x="3593010" y="3589382"/>
            <a:chExt cx="3101129" cy="3078194"/>
          </a:xfrm>
        </p:grpSpPr>
        <p:pic>
          <p:nvPicPr>
            <p:cNvPr id="9234" name="Picture 18" descr="BEAR Pack | StickNodes.com">
              <a:extLst>
                <a:ext uri="{FF2B5EF4-FFF2-40B4-BE49-F238E27FC236}">
                  <a16:creationId xmlns:a16="http://schemas.microsoft.com/office/drawing/2014/main" id="{11EA3471-4323-7A51-6196-A7720FB1FC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094"/>
            <a:stretch/>
          </p:blipFill>
          <p:spPr bwMode="auto">
            <a:xfrm>
              <a:off x="3593010" y="4021660"/>
              <a:ext cx="3101129" cy="26459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70175E1-E712-3B95-4FE7-A84E2B59F5BC}"/>
                </a:ext>
              </a:extLst>
            </p:cNvPr>
            <p:cNvSpPr txBox="1"/>
            <p:nvPr/>
          </p:nvSpPr>
          <p:spPr>
            <a:xfrm>
              <a:off x="4583372" y="3589382"/>
              <a:ext cx="974049" cy="369332"/>
            </a:xfrm>
            <a:prstGeom prst="rect">
              <a:avLst/>
            </a:prstGeom>
            <a:noFill/>
          </p:spPr>
          <p:txBody>
            <a:bodyPr wrap="none" rtlCol="0">
              <a:spAutoFit/>
            </a:bodyPr>
            <a:lstStyle/>
            <a:p>
              <a:r>
                <a:rPr lang="en-US">
                  <a:solidFill>
                    <a:schemeClr val="bg1"/>
                  </a:solidFill>
                </a:rPr>
                <a:t>Outside</a:t>
              </a:r>
            </a:p>
          </p:txBody>
        </p:sp>
      </p:grpSp>
      <p:grpSp>
        <p:nvGrpSpPr>
          <p:cNvPr id="23" name="Group 22">
            <a:extLst>
              <a:ext uri="{FF2B5EF4-FFF2-40B4-BE49-F238E27FC236}">
                <a16:creationId xmlns:a16="http://schemas.microsoft.com/office/drawing/2014/main" id="{9C05BF14-0C65-88DB-1738-B05DB92243B0}"/>
              </a:ext>
            </a:extLst>
          </p:cNvPr>
          <p:cNvGrpSpPr/>
          <p:nvPr/>
        </p:nvGrpSpPr>
        <p:grpSpPr>
          <a:xfrm>
            <a:off x="5954952" y="1395650"/>
            <a:ext cx="3101129" cy="2971235"/>
            <a:chOff x="5954952" y="1395650"/>
            <a:chExt cx="3101129" cy="2971235"/>
          </a:xfrm>
        </p:grpSpPr>
        <p:pic>
          <p:nvPicPr>
            <p:cNvPr id="9232" name="Picture 16" descr="Top 176+ Animated office images - Merkantilaklubben.org">
              <a:extLst>
                <a:ext uri="{FF2B5EF4-FFF2-40B4-BE49-F238E27FC236}">
                  <a16:creationId xmlns:a16="http://schemas.microsoft.com/office/drawing/2014/main" id="{2AAEF46D-5188-60F3-6293-786EF1B3F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4952" y="1720968"/>
              <a:ext cx="3101129" cy="26459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C13ED2F-EE51-6C58-7E7E-79E971870F9B}"/>
                </a:ext>
              </a:extLst>
            </p:cNvPr>
            <p:cNvSpPr txBox="1"/>
            <p:nvPr/>
          </p:nvSpPr>
          <p:spPr>
            <a:xfrm>
              <a:off x="6945208" y="1395650"/>
              <a:ext cx="788999" cy="369332"/>
            </a:xfrm>
            <a:prstGeom prst="rect">
              <a:avLst/>
            </a:prstGeom>
            <a:noFill/>
          </p:spPr>
          <p:txBody>
            <a:bodyPr wrap="none" rtlCol="0">
              <a:spAutoFit/>
            </a:bodyPr>
            <a:lstStyle/>
            <a:p>
              <a:r>
                <a:rPr lang="en-US">
                  <a:solidFill>
                    <a:schemeClr val="bg1"/>
                  </a:solidFill>
                </a:rPr>
                <a:t>Office</a:t>
              </a:r>
            </a:p>
          </p:txBody>
        </p:sp>
      </p:grpSp>
      <p:grpSp>
        <p:nvGrpSpPr>
          <p:cNvPr id="24" name="Group 23">
            <a:extLst>
              <a:ext uri="{FF2B5EF4-FFF2-40B4-BE49-F238E27FC236}">
                <a16:creationId xmlns:a16="http://schemas.microsoft.com/office/drawing/2014/main" id="{9A1202ED-2FF1-AA7A-81C6-FC5FC6EC65E9}"/>
              </a:ext>
            </a:extLst>
          </p:cNvPr>
          <p:cNvGrpSpPr/>
          <p:nvPr/>
        </p:nvGrpSpPr>
        <p:grpSpPr>
          <a:xfrm>
            <a:off x="8562948" y="3550523"/>
            <a:ext cx="3101129" cy="3054108"/>
            <a:chOff x="8448648" y="3550523"/>
            <a:chExt cx="3101129" cy="3054108"/>
          </a:xfrm>
        </p:grpSpPr>
        <p:pic>
          <p:nvPicPr>
            <p:cNvPr id="9228" name="Picture 12" descr="23 Practical Tips For Living Alone That Actually Make A Big Difference | Ice bear we bare bears ...">
              <a:extLst>
                <a:ext uri="{FF2B5EF4-FFF2-40B4-BE49-F238E27FC236}">
                  <a16:creationId xmlns:a16="http://schemas.microsoft.com/office/drawing/2014/main" id="{95C69610-3AF4-2E30-5B8B-F31F67F2E1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48648" y="3958714"/>
              <a:ext cx="3101129" cy="26459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A27D51E-388D-0B0B-467C-4769C949D3EE}"/>
                </a:ext>
              </a:extLst>
            </p:cNvPr>
            <p:cNvSpPr txBox="1"/>
            <p:nvPr/>
          </p:nvSpPr>
          <p:spPr>
            <a:xfrm>
              <a:off x="9401586" y="3550523"/>
              <a:ext cx="915059" cy="369332"/>
            </a:xfrm>
            <a:prstGeom prst="rect">
              <a:avLst/>
            </a:prstGeom>
            <a:noFill/>
          </p:spPr>
          <p:txBody>
            <a:bodyPr wrap="none" rtlCol="0">
              <a:spAutoFit/>
            </a:bodyPr>
            <a:lstStyle/>
            <a:p>
              <a:r>
                <a:rPr lang="en-US">
                  <a:solidFill>
                    <a:schemeClr val="bg1"/>
                  </a:solidFill>
                </a:rPr>
                <a:t>Freezer</a:t>
              </a:r>
            </a:p>
          </p:txBody>
        </p:sp>
      </p:grpSp>
    </p:spTree>
    <p:extLst>
      <p:ext uri="{BB962C8B-B14F-4D97-AF65-F5344CB8AC3E}">
        <p14:creationId xmlns:p14="http://schemas.microsoft.com/office/powerpoint/2010/main" val="70433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a:extLst>
            <a:ext uri="{FF2B5EF4-FFF2-40B4-BE49-F238E27FC236}">
              <a16:creationId xmlns:a16="http://schemas.microsoft.com/office/drawing/2014/main" id="{7011AD22-4A01-30AA-CAB0-56D41BBE8845}"/>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3CA67325-D4EE-EF71-AD02-DAD3DCF01362}"/>
              </a:ext>
            </a:extLst>
          </p:cNvPr>
          <p:cNvSpPr txBox="1"/>
          <p:nvPr/>
        </p:nvSpPr>
        <p:spPr>
          <a:xfrm>
            <a:off x="3403571" y="-297121"/>
            <a:ext cx="7445584" cy="1692771"/>
          </a:xfrm>
          <a:prstGeom prst="rect">
            <a:avLst/>
          </a:prstGeom>
          <a:noFill/>
        </p:spPr>
        <p:txBody>
          <a:bodyPr wrap="square">
            <a:spAutoFit/>
          </a:bodyPr>
          <a:lstStyle/>
          <a:p>
            <a:r>
              <a:rPr lang="en-US" sz="10400">
                <a:solidFill>
                  <a:schemeClr val="bg1"/>
                </a:solidFill>
                <a:latin typeface="Rastanty Cortez" panose="02000506000000020003" pitchFamily="2" charset="0"/>
              </a:rPr>
              <a:t>When to Breathe</a:t>
            </a:r>
            <a:endParaRPr lang="en-US" sz="10400">
              <a:solidFill>
                <a:schemeClr val="bg1"/>
              </a:solidFill>
            </a:endParaRPr>
          </a:p>
        </p:txBody>
      </p:sp>
      <p:grpSp>
        <p:nvGrpSpPr>
          <p:cNvPr id="3" name="Group 2">
            <a:extLst>
              <a:ext uri="{FF2B5EF4-FFF2-40B4-BE49-F238E27FC236}">
                <a16:creationId xmlns:a16="http://schemas.microsoft.com/office/drawing/2014/main" id="{D75ACAD6-9D22-2076-2D81-7BE1D1150CCB}"/>
              </a:ext>
            </a:extLst>
          </p:cNvPr>
          <p:cNvGrpSpPr/>
          <p:nvPr/>
        </p:nvGrpSpPr>
        <p:grpSpPr>
          <a:xfrm>
            <a:off x="967444" y="2085842"/>
            <a:ext cx="3897854" cy="3892410"/>
            <a:chOff x="967444" y="2085842"/>
            <a:chExt cx="3897854" cy="3892410"/>
          </a:xfrm>
        </p:grpSpPr>
        <p:pic>
          <p:nvPicPr>
            <p:cNvPr id="1026" name="Picture 2" descr="Angry GIF - Find &amp; Share on GIPHY">
              <a:extLst>
                <a:ext uri="{FF2B5EF4-FFF2-40B4-BE49-F238E27FC236}">
                  <a16:creationId xmlns:a16="http://schemas.microsoft.com/office/drawing/2014/main" id="{3ECAC1CC-DC34-BB24-E744-01763F02B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444" y="2518913"/>
              <a:ext cx="3897854" cy="34593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7F806E-F15C-2A19-93C4-C3BA32AE2CD8}"/>
                </a:ext>
              </a:extLst>
            </p:cNvPr>
            <p:cNvSpPr txBox="1"/>
            <p:nvPr/>
          </p:nvSpPr>
          <p:spPr>
            <a:xfrm>
              <a:off x="1821789" y="2085842"/>
              <a:ext cx="2325124" cy="369332"/>
            </a:xfrm>
            <a:prstGeom prst="rect">
              <a:avLst/>
            </a:prstGeom>
            <a:noFill/>
          </p:spPr>
          <p:txBody>
            <a:bodyPr wrap="none" rtlCol="0">
              <a:spAutoFit/>
            </a:bodyPr>
            <a:lstStyle/>
            <a:p>
              <a:r>
                <a:rPr lang="en-US">
                  <a:solidFill>
                    <a:schemeClr val="bg1"/>
                  </a:solidFill>
                </a:rPr>
                <a:t>Heightened emotions</a:t>
              </a:r>
            </a:p>
          </p:txBody>
        </p:sp>
      </p:grpSp>
      <p:grpSp>
        <p:nvGrpSpPr>
          <p:cNvPr id="4" name="Group 3">
            <a:extLst>
              <a:ext uri="{FF2B5EF4-FFF2-40B4-BE49-F238E27FC236}">
                <a16:creationId xmlns:a16="http://schemas.microsoft.com/office/drawing/2014/main" id="{2145F431-11C9-D2CD-0AD6-0B01C3E0EC38}"/>
              </a:ext>
            </a:extLst>
          </p:cNvPr>
          <p:cNvGrpSpPr/>
          <p:nvPr/>
        </p:nvGrpSpPr>
        <p:grpSpPr>
          <a:xfrm>
            <a:off x="6599207" y="2085842"/>
            <a:ext cx="4166559" cy="3892410"/>
            <a:chOff x="6599207" y="2085842"/>
            <a:chExt cx="4166559" cy="3892410"/>
          </a:xfrm>
        </p:grpSpPr>
        <p:sp>
          <p:nvSpPr>
            <p:cNvPr id="19" name="TextBox 18">
              <a:extLst>
                <a:ext uri="{FF2B5EF4-FFF2-40B4-BE49-F238E27FC236}">
                  <a16:creationId xmlns:a16="http://schemas.microsoft.com/office/drawing/2014/main" id="{2A04B5E6-8C24-0E73-5893-C4D3271ABDFA}"/>
                </a:ext>
              </a:extLst>
            </p:cNvPr>
            <p:cNvSpPr txBox="1"/>
            <p:nvPr/>
          </p:nvSpPr>
          <p:spPr>
            <a:xfrm>
              <a:off x="7656333" y="2085842"/>
              <a:ext cx="2212465" cy="369332"/>
            </a:xfrm>
            <a:prstGeom prst="rect">
              <a:avLst/>
            </a:prstGeom>
            <a:noFill/>
          </p:spPr>
          <p:txBody>
            <a:bodyPr wrap="none" rtlCol="0">
              <a:spAutoFit/>
            </a:bodyPr>
            <a:lstStyle/>
            <a:p>
              <a:r>
                <a:rPr lang="en-US">
                  <a:solidFill>
                    <a:schemeClr val="bg1"/>
                  </a:solidFill>
                </a:rPr>
                <a:t>Dealing with conflict</a:t>
              </a:r>
            </a:p>
          </p:txBody>
        </p:sp>
        <p:pic>
          <p:nvPicPr>
            <p:cNvPr id="1030" name="Picture 6" descr="Two People Arguing Gif">
              <a:extLst>
                <a:ext uri="{FF2B5EF4-FFF2-40B4-BE49-F238E27FC236}">
                  <a16:creationId xmlns:a16="http://schemas.microsoft.com/office/drawing/2014/main" id="{E285EF10-41FC-74BB-4D8E-3E024EFCEB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75" t="14132" r="9818" b="14920"/>
            <a:stretch/>
          </p:blipFill>
          <p:spPr bwMode="auto">
            <a:xfrm>
              <a:off x="6599207" y="2518913"/>
              <a:ext cx="4166559" cy="34593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40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p:cNvGrpSpPr/>
        <p:nvPr/>
      </p:nvGrpSpPr>
      <p:grpSpPr>
        <a:xfrm>
          <a:off x="0" y="0"/>
          <a:ext cx="0" cy="0"/>
          <a:chOff x="0" y="0"/>
          <a:chExt cx="0" cy="0"/>
        </a:xfrm>
      </p:grpSpPr>
      <p:pic>
        <p:nvPicPr>
          <p:cNvPr id="6146" name="Picture 2" descr="Cartoon Clocks Set Of Six Different Shapes Vector, Hours, Sticker, Cartoon PNG and Vector with ...">
            <a:extLst>
              <a:ext uri="{FF2B5EF4-FFF2-40B4-BE49-F238E27FC236}">
                <a16:creationId xmlns:a16="http://schemas.microsoft.com/office/drawing/2014/main" id="{2024AE8A-46E0-E35B-D4F1-C5368D6ED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425" y="619125"/>
            <a:ext cx="5362575" cy="53625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92DCBA-7F30-2C99-87F0-13E7305A87DB}"/>
              </a:ext>
            </a:extLst>
          </p:cNvPr>
          <p:cNvSpPr txBox="1"/>
          <p:nvPr/>
        </p:nvSpPr>
        <p:spPr>
          <a:xfrm>
            <a:off x="962820" y="306363"/>
            <a:ext cx="4809330" cy="2015936"/>
          </a:xfrm>
          <a:prstGeom prst="rect">
            <a:avLst/>
          </a:prstGeom>
          <a:noFill/>
        </p:spPr>
        <p:txBody>
          <a:bodyPr wrap="none" rtlCol="0">
            <a:spAutoFit/>
          </a:bodyPr>
          <a:lstStyle/>
          <a:p>
            <a:r>
              <a:rPr lang="en-US" sz="12500">
                <a:solidFill>
                  <a:schemeClr val="bg1"/>
                </a:solidFill>
                <a:latin typeface="Rastanty Cortez" panose="02000506000000020003" pitchFamily="2" charset="0"/>
              </a:rPr>
              <a:t>Circle Back</a:t>
            </a:r>
          </a:p>
        </p:txBody>
      </p:sp>
      <p:sp>
        <p:nvSpPr>
          <p:cNvPr id="5" name="TextBox 4">
            <a:extLst>
              <a:ext uri="{FF2B5EF4-FFF2-40B4-BE49-F238E27FC236}">
                <a16:creationId xmlns:a16="http://schemas.microsoft.com/office/drawing/2014/main" id="{0E5443F6-CC6B-A86E-6FE8-930B0E380A64}"/>
              </a:ext>
            </a:extLst>
          </p:cNvPr>
          <p:cNvSpPr txBox="1"/>
          <p:nvPr/>
        </p:nvSpPr>
        <p:spPr>
          <a:xfrm>
            <a:off x="548369" y="2554992"/>
            <a:ext cx="6442982" cy="3785652"/>
          </a:xfrm>
          <a:prstGeom prst="rect">
            <a:avLst/>
          </a:prstGeom>
          <a:noFill/>
        </p:spPr>
        <p:txBody>
          <a:bodyPr wrap="square" lIns="91440" tIns="45720" rIns="91440" bIns="45720" rtlCol="0" anchor="t">
            <a:spAutoFit/>
          </a:bodyPr>
          <a:lstStyle/>
          <a:p>
            <a:r>
              <a:rPr lang="en-US" sz="2000" dirty="0">
                <a:solidFill>
                  <a:schemeClr val="bg1"/>
                </a:solidFill>
              </a:rPr>
              <a:t>More often than not conversations based in conflict resolution will need to be revisited. Whether a break is needed in the conversation for all parties to reground or to ensure that the solutions presented are working to resolve the conflict.  We call this action of revisiting the conversation “circling back.” </a:t>
            </a:r>
          </a:p>
          <a:p>
            <a:endParaRPr lang="en-US" sz="2000">
              <a:solidFill>
                <a:schemeClr val="bg1"/>
              </a:solidFill>
            </a:endParaRPr>
          </a:p>
          <a:p>
            <a:pPr lvl="1"/>
            <a:r>
              <a:rPr lang="en-US" sz="2000" dirty="0">
                <a:solidFill>
                  <a:schemeClr val="bg1"/>
                </a:solidFill>
              </a:rPr>
              <a:t>Circling back is the time to:</a:t>
            </a:r>
          </a:p>
          <a:p>
            <a:pPr marL="742950" lvl="1" indent="-182880">
              <a:buFont typeface="Arial" panose="020B0604020202020204" pitchFamily="34" charset="0"/>
              <a:buChar char="•"/>
            </a:pPr>
            <a:r>
              <a:rPr lang="en-US" sz="2000" dirty="0">
                <a:solidFill>
                  <a:schemeClr val="bg1"/>
                </a:solidFill>
              </a:rPr>
              <a:t>provide feedback </a:t>
            </a:r>
          </a:p>
          <a:p>
            <a:pPr marL="742950" lvl="1" indent="-182880">
              <a:buFont typeface="Arial" panose="020B0604020202020204" pitchFamily="34" charset="0"/>
              <a:buChar char="•"/>
            </a:pPr>
            <a:r>
              <a:rPr lang="en-US" sz="2000" dirty="0">
                <a:solidFill>
                  <a:schemeClr val="bg1"/>
                </a:solidFill>
              </a:rPr>
              <a:t>adjust resolution thought processes and plans</a:t>
            </a:r>
          </a:p>
          <a:p>
            <a:pPr marL="742950" lvl="1" indent="-182880">
              <a:buFont typeface="Arial" panose="020B0604020202020204" pitchFamily="34" charset="0"/>
              <a:buChar char="•"/>
            </a:pPr>
            <a:r>
              <a:rPr lang="en-US" sz="2000" dirty="0">
                <a:solidFill>
                  <a:schemeClr val="bg1"/>
                </a:solidFill>
              </a:rPr>
              <a:t>continue a hard conversation</a:t>
            </a:r>
          </a:p>
          <a:p>
            <a:endParaRPr lang="en-US" sz="2000">
              <a:solidFill>
                <a:schemeClr val="bg1"/>
              </a:solidFill>
            </a:endParaRPr>
          </a:p>
        </p:txBody>
      </p:sp>
    </p:spTree>
    <p:extLst>
      <p:ext uri="{BB962C8B-B14F-4D97-AF65-F5344CB8AC3E}">
        <p14:creationId xmlns:p14="http://schemas.microsoft.com/office/powerpoint/2010/main" val="3498143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a:extLst>
            <a:ext uri="{FF2B5EF4-FFF2-40B4-BE49-F238E27FC236}">
              <a16:creationId xmlns:a16="http://schemas.microsoft.com/office/drawing/2014/main" id="{8F1D4504-B7C4-3C3C-31FF-6C8DABE5B6B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22C9147-F7A7-3009-037D-E4F168ED15C9}"/>
              </a:ext>
            </a:extLst>
          </p:cNvPr>
          <p:cNvSpPr/>
          <p:nvPr/>
        </p:nvSpPr>
        <p:spPr>
          <a:xfrm>
            <a:off x="1885950" y="1533038"/>
            <a:ext cx="9601200" cy="4875931"/>
          </a:xfrm>
          <a:prstGeom prst="rect">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365 Day 168 Crystals by Korikian on DeviantArt">
            <a:extLst>
              <a:ext uri="{FF2B5EF4-FFF2-40B4-BE49-F238E27FC236}">
                <a16:creationId xmlns:a16="http://schemas.microsoft.com/office/drawing/2014/main" id="{3C752646-7C3C-D43B-DD42-FA1EC21091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77306" flipH="1">
            <a:off x="-920692" y="-825321"/>
            <a:ext cx="5465635" cy="5553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3068E5-CE66-8A61-FB87-FD5F7E15CB80}"/>
              </a:ext>
            </a:extLst>
          </p:cNvPr>
          <p:cNvSpPr txBox="1"/>
          <p:nvPr/>
        </p:nvSpPr>
        <p:spPr>
          <a:xfrm>
            <a:off x="3714750" y="-413923"/>
            <a:ext cx="8267700" cy="1862048"/>
          </a:xfrm>
          <a:prstGeom prst="rect">
            <a:avLst/>
          </a:prstGeom>
          <a:noFill/>
        </p:spPr>
        <p:txBody>
          <a:bodyPr wrap="square">
            <a:spAutoFit/>
          </a:bodyPr>
          <a:lstStyle/>
          <a:p>
            <a:r>
              <a:rPr lang="en-US" sz="11500">
                <a:ln w="22225">
                  <a:solidFill>
                    <a:schemeClr val="bg1"/>
                  </a:solidFill>
                  <a:miter lim="800000"/>
                </a:ln>
                <a:solidFill>
                  <a:schemeClr val="bg1"/>
                </a:solidFill>
                <a:latin typeface="Rastanty Cortez" panose="02000506000000020003" pitchFamily="2" charset="0"/>
              </a:rPr>
              <a:t>Mindful Gem</a:t>
            </a:r>
            <a:endParaRPr lang="en-US" sz="2000">
              <a:ln>
                <a:solidFill>
                  <a:schemeClr val="bg1"/>
                </a:solidFill>
              </a:ln>
              <a:solidFill>
                <a:schemeClr val="bg1"/>
              </a:solidFill>
            </a:endParaRPr>
          </a:p>
        </p:txBody>
      </p:sp>
      <p:pic>
        <p:nvPicPr>
          <p:cNvPr id="8" name="Picture 4" descr="Star Sparkling Sticker by NIDIVA">
            <a:extLst>
              <a:ext uri="{FF2B5EF4-FFF2-40B4-BE49-F238E27FC236}">
                <a16:creationId xmlns:a16="http://schemas.microsoft.com/office/drawing/2014/main" id="{CF406AC6-BE05-6CE5-4731-947CD993A5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0671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ar Sparkling Sticker by NIDIVA">
            <a:extLst>
              <a:ext uri="{FF2B5EF4-FFF2-40B4-BE49-F238E27FC236}">
                <a16:creationId xmlns:a16="http://schemas.microsoft.com/office/drawing/2014/main" id="{5A00A402-5711-1213-D313-4287D62704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0" y="2705100"/>
            <a:ext cx="16954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tar Sparkling Sticker by NIDIVA">
            <a:extLst>
              <a:ext uri="{FF2B5EF4-FFF2-40B4-BE49-F238E27FC236}">
                <a16:creationId xmlns:a16="http://schemas.microsoft.com/office/drawing/2014/main" id="{B69910FD-F9CF-7BAC-59CA-8136A5B725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5975" y="-162412"/>
            <a:ext cx="16954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3" name="shine-6-268910">
            <a:hlinkClick r:id="" action="ppaction://media"/>
            <a:extLst>
              <a:ext uri="{FF2B5EF4-FFF2-40B4-BE49-F238E27FC236}">
                <a16:creationId xmlns:a16="http://schemas.microsoft.com/office/drawing/2014/main" id="{9DD2917C-48BF-1E53-5B1F-41D5AD6C21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5315" y="6778727"/>
            <a:ext cx="487362" cy="487363"/>
          </a:xfrm>
          <a:prstGeom prst="rect">
            <a:avLst/>
          </a:prstGeom>
        </p:spPr>
      </p:pic>
      <p:sp>
        <p:nvSpPr>
          <p:cNvPr id="4" name="TextBox 3">
            <a:extLst>
              <a:ext uri="{FF2B5EF4-FFF2-40B4-BE49-F238E27FC236}">
                <a16:creationId xmlns:a16="http://schemas.microsoft.com/office/drawing/2014/main" id="{912A95ED-7F70-F5E8-C060-227DD0006FBE}"/>
              </a:ext>
            </a:extLst>
          </p:cNvPr>
          <p:cNvSpPr txBox="1"/>
          <p:nvPr/>
        </p:nvSpPr>
        <p:spPr>
          <a:xfrm>
            <a:off x="3018670" y="2447509"/>
            <a:ext cx="8195733" cy="3046988"/>
          </a:xfrm>
          <a:prstGeom prst="rect">
            <a:avLst/>
          </a:prstGeom>
          <a:noFill/>
        </p:spPr>
        <p:txBody>
          <a:bodyPr wrap="square" rtlCol="0">
            <a:spAutoFit/>
          </a:bodyPr>
          <a:lstStyle/>
          <a:p>
            <a:r>
              <a:rPr lang="en-US" sz="9600">
                <a:latin typeface="Rastanty Cortez" panose="02000506000000020003" pitchFamily="2" charset="0"/>
              </a:rPr>
              <a:t>Circle the actions that would be circle back moments.</a:t>
            </a:r>
          </a:p>
        </p:txBody>
      </p:sp>
    </p:spTree>
    <p:extLst>
      <p:ext uri="{BB962C8B-B14F-4D97-AF65-F5344CB8AC3E}">
        <p14:creationId xmlns:p14="http://schemas.microsoft.com/office/powerpoint/2010/main" val="237250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4" fill="hold"/>
                                        <p:tgtEl>
                                          <p:spTgt spid="3"/>
                                        </p:tgtEl>
                                      </p:cBhvr>
                                    </p:cmd>
                                  </p:childTnLst>
                                </p:cTn>
                              </p:par>
                              <p:par>
                                <p:cTn id="7" presetID="22" presetClass="entr" presetSubtype="8"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p:cNvGrpSpPr/>
        <p:nvPr/>
      </p:nvGrpSpPr>
      <p:grpSpPr>
        <a:xfrm>
          <a:off x="0" y="0"/>
          <a:ext cx="0" cy="0"/>
          <a:chOff x="0" y="0"/>
          <a:chExt cx="0" cy="0"/>
        </a:xfrm>
      </p:grpSpPr>
      <p:pic>
        <p:nvPicPr>
          <p:cNvPr id="7170" name="Picture 2" descr="Dramatic Sunset over the Lake 1308868 Vector Art at Vecteezy">
            <a:extLst>
              <a:ext uri="{FF2B5EF4-FFF2-40B4-BE49-F238E27FC236}">
                <a16:creationId xmlns:a16="http://schemas.microsoft.com/office/drawing/2014/main" id="{425D9508-286F-FDF9-0210-2E87E51C7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 b="50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C4EC4EF-F3B6-0D2B-4171-B860B0C5B077}"/>
              </a:ext>
            </a:extLst>
          </p:cNvPr>
          <p:cNvSpPr/>
          <p:nvPr/>
        </p:nvSpPr>
        <p:spPr>
          <a:xfrm>
            <a:off x="0" y="-1"/>
            <a:ext cx="12192000" cy="6857999"/>
          </a:xfrm>
          <a:prstGeom prst="rect">
            <a:avLst/>
          </a:prstGeom>
          <a:solidFill>
            <a:srgbClr val="654361">
              <a:alpha val="7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1AF166A-312B-3166-AD3C-09326591611B}"/>
              </a:ext>
            </a:extLst>
          </p:cNvPr>
          <p:cNvSpPr txBox="1"/>
          <p:nvPr/>
        </p:nvSpPr>
        <p:spPr>
          <a:xfrm>
            <a:off x="576942" y="1255328"/>
            <a:ext cx="11495314" cy="4347344"/>
          </a:xfrm>
          <a:prstGeom prst="rect">
            <a:avLst/>
          </a:prstGeom>
          <a:noFill/>
        </p:spPr>
        <p:txBody>
          <a:bodyPr wrap="square">
            <a:spAutoFit/>
          </a:bodyPr>
          <a:lstStyle/>
          <a:p>
            <a:pPr>
              <a:spcAft>
                <a:spcPts val="1500"/>
              </a:spcAft>
            </a:pPr>
            <a:r>
              <a:rPr lang="en-US" sz="8800" b="0" i="1">
                <a:solidFill>
                  <a:schemeClr val="bg1"/>
                </a:solidFill>
                <a:effectLst/>
                <a:latin typeface="Rastanty Cortez" panose="02000506000000020003" pitchFamily="2" charset="0"/>
              </a:rPr>
              <a:t>Peace is not the absence of conflict, but the ability to cope with it. </a:t>
            </a:r>
          </a:p>
          <a:p>
            <a:pPr algn="r">
              <a:spcAft>
                <a:spcPts val="1500"/>
              </a:spcAft>
            </a:pPr>
            <a:r>
              <a:rPr lang="en-US" sz="8800" b="0" i="0">
                <a:solidFill>
                  <a:schemeClr val="bg1"/>
                </a:solidFill>
                <a:effectLst/>
                <a:latin typeface="Rastanty Cortez" panose="02000506000000020003" pitchFamily="2" charset="0"/>
              </a:rPr>
              <a:t>– Mahatma Gandhi</a:t>
            </a:r>
          </a:p>
        </p:txBody>
      </p:sp>
    </p:spTree>
    <p:extLst>
      <p:ext uri="{BB962C8B-B14F-4D97-AF65-F5344CB8AC3E}">
        <p14:creationId xmlns:p14="http://schemas.microsoft.com/office/powerpoint/2010/main" val="3481064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522F2A0-7202-7CD0-F59C-DBA9C72096AD}"/>
              </a:ext>
            </a:extLst>
          </p:cNvPr>
          <p:cNvPicPr>
            <a:picLocks noChangeAspect="1"/>
          </p:cNvPicPr>
          <p:nvPr/>
        </p:nvPicPr>
        <p:blipFill>
          <a:blip r:embed="rId2"/>
          <a:stretch>
            <a:fillRect/>
          </a:stretch>
        </p:blipFill>
        <p:spPr>
          <a:xfrm>
            <a:off x="550661" y="299509"/>
            <a:ext cx="4678589" cy="6258983"/>
          </a:xfrm>
          <a:prstGeom prst="rect">
            <a:avLst/>
          </a:prstGeom>
        </p:spPr>
      </p:pic>
      <p:sp>
        <p:nvSpPr>
          <p:cNvPr id="5" name="TextBox 10">
            <a:extLst>
              <a:ext uri="{FF2B5EF4-FFF2-40B4-BE49-F238E27FC236}">
                <a16:creationId xmlns:a16="http://schemas.microsoft.com/office/drawing/2014/main" id="{2208099F-F9E6-BD06-9276-C05FE60E18D8}"/>
              </a:ext>
            </a:extLst>
          </p:cNvPr>
          <p:cNvSpPr txBox="1"/>
          <p:nvPr/>
        </p:nvSpPr>
        <p:spPr>
          <a:xfrm>
            <a:off x="6768595" y="3429000"/>
            <a:ext cx="4434721" cy="371042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a:solidFill>
                  <a:schemeClr val="tx1">
                    <a:alpha val="80000"/>
                  </a:schemeClr>
                </a:solidFill>
                <a:latin typeface="Avenir Next LT Pro" panose="020B0504020202020204" pitchFamily="34" charset="0"/>
                <a:sym typeface="Handy Casual"/>
              </a:rPr>
              <a:t>Share and read aloud the “NICE NUGGETS” poster with your staff. </a:t>
            </a:r>
          </a:p>
          <a:p>
            <a:pPr indent="-228600">
              <a:lnSpc>
                <a:spcPct val="90000"/>
              </a:lnSpc>
              <a:spcAft>
                <a:spcPts val="600"/>
              </a:spcAft>
              <a:buFont typeface="Arial" panose="020B0604020202020204" pitchFamily="34" charset="0"/>
              <a:buChar char="•"/>
            </a:pPr>
            <a:r>
              <a:rPr lang="en-US" sz="2800">
                <a:solidFill>
                  <a:schemeClr val="tx1">
                    <a:alpha val="80000"/>
                  </a:schemeClr>
                </a:solidFill>
                <a:latin typeface="Avenir Next LT Pro" panose="020B0504020202020204" pitchFamily="34" charset="0"/>
                <a:sym typeface="Handy Casual"/>
              </a:rPr>
              <a:t>Post it in a visible area for your staff to review as they please. </a:t>
            </a: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Freeform 8">
            <a:extLst>
              <a:ext uri="{FF2B5EF4-FFF2-40B4-BE49-F238E27FC236}">
                <a16:creationId xmlns:a16="http://schemas.microsoft.com/office/drawing/2014/main" id="{83A12C21-D12E-36D5-E111-CE4D0653DECB}"/>
              </a:ext>
            </a:extLst>
          </p:cNvPr>
          <p:cNvSpPr/>
          <p:nvPr/>
        </p:nvSpPr>
        <p:spPr>
          <a:xfrm>
            <a:off x="6412091" y="469223"/>
            <a:ext cx="4648874" cy="2176699"/>
          </a:xfrm>
          <a:custGeom>
            <a:avLst/>
            <a:gdLst/>
            <a:ahLst/>
            <a:cxnLst/>
            <a:rect l="l" t="t" r="r" b="b"/>
            <a:pathLst>
              <a:path w="7297035" h="3578889">
                <a:moveTo>
                  <a:pt x="0" y="0"/>
                </a:moveTo>
                <a:lnTo>
                  <a:pt x="7297035" y="0"/>
                </a:lnTo>
                <a:lnTo>
                  <a:pt x="7297035" y="3578889"/>
                </a:lnTo>
                <a:lnTo>
                  <a:pt x="0" y="3578889"/>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734964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203765-E1C1-26B6-A0C1-2795C0471FF2}"/>
              </a:ext>
            </a:extLst>
          </p:cNvPr>
          <p:cNvPicPr>
            <a:picLocks noChangeAspect="1"/>
          </p:cNvPicPr>
          <p:nvPr/>
        </p:nvPicPr>
        <p:blipFill>
          <a:blip r:embed="rId2"/>
          <a:stretch>
            <a:fillRect/>
          </a:stretch>
        </p:blipFill>
        <p:spPr>
          <a:xfrm>
            <a:off x="597603" y="299509"/>
            <a:ext cx="4584704" cy="6258983"/>
          </a:xfrm>
          <a:prstGeom prst="rect">
            <a:avLst/>
          </a:prstGeom>
        </p:spPr>
      </p:pic>
      <p:sp>
        <p:nvSpPr>
          <p:cNvPr id="4" name="TextBox 10">
            <a:extLst>
              <a:ext uri="{FF2B5EF4-FFF2-40B4-BE49-F238E27FC236}">
                <a16:creationId xmlns:a16="http://schemas.microsoft.com/office/drawing/2014/main" id="{6278E658-D26F-EBB8-E044-3FBA3AE8EB8F}"/>
              </a:ext>
            </a:extLst>
          </p:cNvPr>
          <p:cNvSpPr txBox="1"/>
          <p:nvPr/>
        </p:nvSpPr>
        <p:spPr>
          <a:xfrm>
            <a:off x="6536197" y="1951131"/>
            <a:ext cx="4434721" cy="3710427"/>
          </a:xfrm>
          <a:prstGeom prst="rect">
            <a:avLst/>
          </a:prstGeom>
        </p:spPr>
        <p:txBody>
          <a:bodyPr vert="horz" wrap="square" lIns="91440" tIns="45720" rIns="91440" bIns="45720" rtlCol="0" anchor="t">
            <a:normAutofit/>
          </a:bodyPr>
          <a:lstStyle/>
          <a:p>
            <a:pPr algn="ctr">
              <a:lnSpc>
                <a:spcPct val="90000"/>
              </a:lnSpc>
              <a:spcAft>
                <a:spcPts val="600"/>
              </a:spcAft>
            </a:pPr>
            <a:r>
              <a:rPr lang="en-US" sz="3200">
                <a:solidFill>
                  <a:schemeClr val="tx1">
                    <a:alpha val="80000"/>
                  </a:schemeClr>
                </a:solidFill>
                <a:latin typeface="Avenir Next LT Pro" panose="020B0504020202020204" pitchFamily="34" charset="0"/>
                <a:sym typeface="Handy Casual"/>
              </a:rPr>
              <a:t>Please enjoy the summary handout and retain throughout the NICE Workshop Program in your 3-ring binder!</a:t>
            </a:r>
          </a:p>
        </p:txBody>
      </p:sp>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757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8D8526-3795-AE83-312F-E30C4AEE243A}"/>
              </a:ext>
            </a:extLst>
          </p:cNvPr>
          <p:cNvSpPr txBox="1"/>
          <p:nvPr/>
        </p:nvSpPr>
        <p:spPr>
          <a:xfrm>
            <a:off x="2612816" y="-409887"/>
            <a:ext cx="7445584" cy="1692771"/>
          </a:xfrm>
          <a:prstGeom prst="rect">
            <a:avLst/>
          </a:prstGeom>
          <a:noFill/>
        </p:spPr>
        <p:txBody>
          <a:bodyPr wrap="square">
            <a:spAutoFit/>
          </a:bodyPr>
          <a:lstStyle/>
          <a:p>
            <a:r>
              <a:rPr lang="en-US" sz="10400">
                <a:solidFill>
                  <a:schemeClr val="bg1"/>
                </a:solidFill>
                <a:latin typeface="Rastanty Cortez" panose="02000506000000020003" pitchFamily="2" charset="0"/>
              </a:rPr>
              <a:t>Conflict or Conversation</a:t>
            </a:r>
            <a:endParaRPr lang="en-US" sz="10400">
              <a:solidFill>
                <a:schemeClr val="bg1"/>
              </a:solidFill>
            </a:endParaRPr>
          </a:p>
        </p:txBody>
      </p:sp>
      <p:pic>
        <p:nvPicPr>
          <p:cNvPr id="8196" name="Picture 4" descr="Boxer Cartoon Illustration. Boxing, Sport, Fight, Flat Design. 25068179 PNG">
            <a:extLst>
              <a:ext uri="{FF2B5EF4-FFF2-40B4-BE49-F238E27FC236}">
                <a16:creationId xmlns:a16="http://schemas.microsoft.com/office/drawing/2014/main" id="{381C8A2B-6EEE-F330-EA71-AA672E07D2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380"/>
          <a:stretch/>
        </p:blipFill>
        <p:spPr bwMode="auto">
          <a:xfrm>
            <a:off x="-549706" y="3733800"/>
            <a:ext cx="5191783" cy="312420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prompting | ABA &amp; Behavioral Therapy for Autism | Connect Plus Therapy">
            <a:extLst>
              <a:ext uri="{FF2B5EF4-FFF2-40B4-BE49-F238E27FC236}">
                <a16:creationId xmlns:a16="http://schemas.microsoft.com/office/drawing/2014/main" id="{847532AA-4167-230B-812A-828E85BFF8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958" t="18341" b="48321"/>
          <a:stretch/>
        </p:blipFill>
        <p:spPr bwMode="auto">
          <a:xfrm>
            <a:off x="8826705" y="3533775"/>
            <a:ext cx="3365295" cy="332422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F54F7E1-C3C7-3C95-C2A8-949DAB170D7F}"/>
              </a:ext>
            </a:extLst>
          </p:cNvPr>
          <p:cNvSpPr/>
          <p:nvPr/>
        </p:nvSpPr>
        <p:spPr>
          <a:xfrm>
            <a:off x="9267825" y="3276600"/>
            <a:ext cx="914400" cy="914400"/>
          </a:xfrm>
          <a:prstGeom prst="ellipse">
            <a:avLst/>
          </a:prstGeom>
          <a:solidFill>
            <a:srgbClr val="654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B45341B-10E5-D757-72D3-940009891E39}"/>
              </a:ext>
            </a:extLst>
          </p:cNvPr>
          <p:cNvSpPr txBox="1"/>
          <p:nvPr/>
        </p:nvSpPr>
        <p:spPr>
          <a:xfrm>
            <a:off x="885825" y="1344142"/>
            <a:ext cx="10420350" cy="1938992"/>
          </a:xfrm>
          <a:prstGeom prst="rect">
            <a:avLst/>
          </a:prstGeom>
          <a:noFill/>
        </p:spPr>
        <p:txBody>
          <a:bodyPr wrap="square">
            <a:spAutoFit/>
          </a:bodyPr>
          <a:lstStyle/>
          <a:p>
            <a:r>
              <a:rPr lang="en-US" sz="2000" b="0" i="0">
                <a:solidFill>
                  <a:schemeClr val="bg1"/>
                </a:solidFill>
                <a:effectLst/>
                <a:latin typeface="Avenir Next LT Pro" panose="020B0504020202020204" pitchFamily="34" charset="0"/>
              </a:rPr>
              <a:t>A disagreement can turn into a conflict when emotions become heightened, voices are raised, and personal attacks are made. In a conflict, the parties involved are often focused on winning or proving their point, rather than finding a resolution or compromise. On the other hand, a disagreement can simply be a conversation when both parties are able to express their differing opinions in a respectful and constructive manner. </a:t>
            </a:r>
            <a:endParaRPr lang="en-US" sz="2000">
              <a:solidFill>
                <a:schemeClr val="bg1"/>
              </a:solidFill>
              <a:latin typeface="Avenir Next LT Pro" panose="020B0504020202020204" pitchFamily="34" charset="0"/>
            </a:endParaRPr>
          </a:p>
        </p:txBody>
      </p:sp>
      <p:grpSp>
        <p:nvGrpSpPr>
          <p:cNvPr id="14" name="Group 13">
            <a:extLst>
              <a:ext uri="{FF2B5EF4-FFF2-40B4-BE49-F238E27FC236}">
                <a16:creationId xmlns:a16="http://schemas.microsoft.com/office/drawing/2014/main" id="{D3C4356E-8707-571D-D2B4-8E1B534FEA05}"/>
              </a:ext>
            </a:extLst>
          </p:cNvPr>
          <p:cNvGrpSpPr/>
          <p:nvPr/>
        </p:nvGrpSpPr>
        <p:grpSpPr>
          <a:xfrm>
            <a:off x="2883127" y="3429000"/>
            <a:ext cx="5705475" cy="2152650"/>
            <a:chOff x="2752724" y="3429000"/>
            <a:chExt cx="5705475" cy="2152650"/>
          </a:xfrm>
        </p:grpSpPr>
        <p:sp>
          <p:nvSpPr>
            <p:cNvPr id="12" name="Speech Bubble: Oval 11">
              <a:extLst>
                <a:ext uri="{FF2B5EF4-FFF2-40B4-BE49-F238E27FC236}">
                  <a16:creationId xmlns:a16="http://schemas.microsoft.com/office/drawing/2014/main" id="{0F468BF2-FF8C-A36E-1767-63BF8F1D6648}"/>
                </a:ext>
              </a:extLst>
            </p:cNvPr>
            <p:cNvSpPr/>
            <p:nvPr/>
          </p:nvSpPr>
          <p:spPr>
            <a:xfrm>
              <a:off x="2752724" y="3429000"/>
              <a:ext cx="5705475" cy="2152650"/>
            </a:xfrm>
            <a:prstGeom prst="wedgeEllipseCallout">
              <a:avLst>
                <a:gd name="adj1" fmla="val -62760"/>
                <a:gd name="adj2" fmla="val 734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EBD7017-C01D-C9C4-540D-574EA6E9F34C}"/>
                </a:ext>
              </a:extLst>
            </p:cNvPr>
            <p:cNvSpPr txBox="1"/>
            <p:nvPr/>
          </p:nvSpPr>
          <p:spPr>
            <a:xfrm>
              <a:off x="3418387" y="3995558"/>
              <a:ext cx="4374146" cy="1261884"/>
            </a:xfrm>
            <a:prstGeom prst="rect">
              <a:avLst/>
            </a:prstGeom>
            <a:noFill/>
          </p:spPr>
          <p:txBody>
            <a:bodyPr wrap="none" rtlCol="0">
              <a:spAutoFit/>
            </a:bodyPr>
            <a:lstStyle/>
            <a:p>
              <a:pPr algn="ctr"/>
              <a:r>
                <a:rPr lang="en-US" sz="2400"/>
                <a:t>You never put the delivery away </a:t>
              </a:r>
            </a:p>
            <a:p>
              <a:pPr algn="ctr"/>
              <a:r>
                <a:rPr lang="en-US" sz="2400"/>
                <a:t>properly! </a:t>
              </a:r>
            </a:p>
            <a:p>
              <a:pPr algn="ctr"/>
              <a:r>
                <a:rPr lang="en-US" sz="2800" b="1"/>
                <a:t>STOP BEING LAZY!</a:t>
              </a:r>
            </a:p>
          </p:txBody>
        </p:sp>
      </p:grpSp>
      <p:grpSp>
        <p:nvGrpSpPr>
          <p:cNvPr id="17" name="Group 16">
            <a:extLst>
              <a:ext uri="{FF2B5EF4-FFF2-40B4-BE49-F238E27FC236}">
                <a16:creationId xmlns:a16="http://schemas.microsoft.com/office/drawing/2014/main" id="{1E045D70-9C6D-77EA-841E-9525CBDC37B0}"/>
              </a:ext>
            </a:extLst>
          </p:cNvPr>
          <p:cNvGrpSpPr/>
          <p:nvPr/>
        </p:nvGrpSpPr>
        <p:grpSpPr>
          <a:xfrm>
            <a:off x="3297769" y="3429000"/>
            <a:ext cx="5308376" cy="2152650"/>
            <a:chOff x="3518329" y="3295471"/>
            <a:chExt cx="5308376" cy="2152650"/>
          </a:xfrm>
        </p:grpSpPr>
        <p:sp>
          <p:nvSpPr>
            <p:cNvPr id="15" name="Speech Bubble: Oval 14">
              <a:extLst>
                <a:ext uri="{FF2B5EF4-FFF2-40B4-BE49-F238E27FC236}">
                  <a16:creationId xmlns:a16="http://schemas.microsoft.com/office/drawing/2014/main" id="{97CD35CA-9C5C-8A2B-355F-E2B860B5CCC3}"/>
                </a:ext>
              </a:extLst>
            </p:cNvPr>
            <p:cNvSpPr/>
            <p:nvPr/>
          </p:nvSpPr>
          <p:spPr>
            <a:xfrm>
              <a:off x="3518329" y="3295471"/>
              <a:ext cx="5308376" cy="2152650"/>
            </a:xfrm>
            <a:prstGeom prst="wedgeEllipseCallout">
              <a:avLst>
                <a:gd name="adj1" fmla="val 74087"/>
                <a:gd name="adj2" fmla="val 12942"/>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B9B5983-1643-7964-D86A-D030569E940B}"/>
                </a:ext>
              </a:extLst>
            </p:cNvPr>
            <p:cNvSpPr txBox="1"/>
            <p:nvPr/>
          </p:nvSpPr>
          <p:spPr>
            <a:xfrm>
              <a:off x="3960934" y="3948349"/>
              <a:ext cx="4276725" cy="1015663"/>
            </a:xfrm>
            <a:prstGeom prst="rect">
              <a:avLst/>
            </a:prstGeom>
            <a:noFill/>
          </p:spPr>
          <p:txBody>
            <a:bodyPr wrap="square" rtlCol="0">
              <a:spAutoFit/>
            </a:bodyPr>
            <a:lstStyle/>
            <a:p>
              <a:pPr algn="ctr"/>
              <a:r>
                <a:rPr lang="en-US" sz="2000"/>
                <a:t>I noticed yesterday the milk wasn’t </a:t>
              </a:r>
              <a:r>
                <a:rPr lang="en-US" sz="2000" err="1"/>
                <a:t>FIFO’d</a:t>
              </a:r>
              <a:r>
                <a:rPr lang="en-US" sz="2000"/>
                <a:t> correctly. </a:t>
              </a:r>
            </a:p>
            <a:p>
              <a:pPr algn="ctr"/>
              <a:r>
                <a:rPr lang="en-US" sz="2000"/>
                <a:t>Did you need some help?</a:t>
              </a:r>
            </a:p>
          </p:txBody>
        </p:sp>
      </p:grpSp>
    </p:spTree>
    <p:extLst>
      <p:ext uri="{BB962C8B-B14F-4D97-AF65-F5344CB8AC3E}">
        <p14:creationId xmlns:p14="http://schemas.microsoft.com/office/powerpoint/2010/main" val="37445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7ED148-B7DB-4373-B214-61F6A1A09691}"/>
              </a:ext>
            </a:extLst>
          </p:cNvPr>
          <p:cNvSpPr/>
          <p:nvPr/>
        </p:nvSpPr>
        <p:spPr>
          <a:xfrm>
            <a:off x="1885950" y="1533038"/>
            <a:ext cx="9601200" cy="4875931"/>
          </a:xfrm>
          <a:prstGeom prst="rect">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365 Day 168 Crystals by Korikian on DeviantArt">
            <a:extLst>
              <a:ext uri="{FF2B5EF4-FFF2-40B4-BE49-F238E27FC236}">
                <a16:creationId xmlns:a16="http://schemas.microsoft.com/office/drawing/2014/main" id="{6917AFA3-5BF3-876E-92DF-414AB94741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77306" flipH="1">
            <a:off x="-920692" y="-825321"/>
            <a:ext cx="5465635" cy="5553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F168E6-41E4-CC1F-231C-2FF6578C7687}"/>
              </a:ext>
            </a:extLst>
          </p:cNvPr>
          <p:cNvSpPr txBox="1"/>
          <p:nvPr/>
        </p:nvSpPr>
        <p:spPr>
          <a:xfrm>
            <a:off x="3714750" y="-413923"/>
            <a:ext cx="8267700" cy="1862048"/>
          </a:xfrm>
          <a:prstGeom prst="rect">
            <a:avLst/>
          </a:prstGeom>
          <a:noFill/>
        </p:spPr>
        <p:txBody>
          <a:bodyPr wrap="square">
            <a:spAutoFit/>
          </a:bodyPr>
          <a:lstStyle/>
          <a:p>
            <a:r>
              <a:rPr lang="en-US" sz="11500">
                <a:ln w="22225">
                  <a:solidFill>
                    <a:schemeClr val="bg1"/>
                  </a:solidFill>
                  <a:miter lim="800000"/>
                </a:ln>
                <a:solidFill>
                  <a:schemeClr val="bg1"/>
                </a:solidFill>
                <a:latin typeface="Rastanty Cortez" panose="02000506000000020003" pitchFamily="2" charset="0"/>
              </a:rPr>
              <a:t>Mindful Gem</a:t>
            </a:r>
            <a:endParaRPr lang="en-US" sz="2000">
              <a:ln>
                <a:solidFill>
                  <a:schemeClr val="bg1"/>
                </a:solidFill>
              </a:ln>
              <a:solidFill>
                <a:schemeClr val="bg1"/>
              </a:solidFill>
            </a:endParaRPr>
          </a:p>
        </p:txBody>
      </p:sp>
      <p:pic>
        <p:nvPicPr>
          <p:cNvPr id="6" name="Picture 4" descr="Star Sparkling Sticker by NIDIVA">
            <a:extLst>
              <a:ext uri="{FF2B5EF4-FFF2-40B4-BE49-F238E27FC236}">
                <a16:creationId xmlns:a16="http://schemas.microsoft.com/office/drawing/2014/main" id="{E80AA515-3A0A-923B-8389-0BF4422527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0671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tar Sparkling Sticker by NIDIVA">
            <a:extLst>
              <a:ext uri="{FF2B5EF4-FFF2-40B4-BE49-F238E27FC236}">
                <a16:creationId xmlns:a16="http://schemas.microsoft.com/office/drawing/2014/main" id="{59FDE610-7B24-C43B-2510-D788AFE553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0" y="2705100"/>
            <a:ext cx="16954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Star Sparkling Sticker by NIDIVA">
            <a:extLst>
              <a:ext uri="{FF2B5EF4-FFF2-40B4-BE49-F238E27FC236}">
                <a16:creationId xmlns:a16="http://schemas.microsoft.com/office/drawing/2014/main" id="{7F453A99-62AB-69EA-7FB6-EC7231C6C2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5975" y="-162412"/>
            <a:ext cx="1695450" cy="16954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D9DE2B2-B1EC-2E91-375C-080C647A1167}"/>
              </a:ext>
            </a:extLst>
          </p:cNvPr>
          <p:cNvSpPr txBox="1"/>
          <p:nvPr/>
        </p:nvSpPr>
        <p:spPr>
          <a:xfrm>
            <a:off x="3117850" y="2201288"/>
            <a:ext cx="8318500" cy="3539430"/>
          </a:xfrm>
          <a:prstGeom prst="rect">
            <a:avLst/>
          </a:prstGeom>
          <a:noFill/>
        </p:spPr>
        <p:txBody>
          <a:bodyPr wrap="square" lIns="91440" tIns="0" rIns="0" bIns="0" rtlCol="0">
            <a:spAutoFit/>
          </a:bodyPr>
          <a:lstStyle/>
          <a:p>
            <a:r>
              <a:rPr lang="en-US" sz="11500">
                <a:latin typeface="Rastanty Cortez" panose="02000506000000020003" pitchFamily="2" charset="0"/>
              </a:rPr>
              <a:t>What Emotions do you think lead to conflict?</a:t>
            </a:r>
          </a:p>
        </p:txBody>
      </p:sp>
      <p:pic>
        <p:nvPicPr>
          <p:cNvPr id="2" name="shine-6-268910">
            <a:hlinkClick r:id="" action="ppaction://media"/>
            <a:extLst>
              <a:ext uri="{FF2B5EF4-FFF2-40B4-BE49-F238E27FC236}">
                <a16:creationId xmlns:a16="http://schemas.microsoft.com/office/drawing/2014/main" id="{61C1DDD2-69CB-3C10-72B3-B18B8DC9F6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5315" y="6778727"/>
            <a:ext cx="487362" cy="487363"/>
          </a:xfrm>
          <a:prstGeom prst="rect">
            <a:avLst/>
          </a:prstGeom>
        </p:spPr>
      </p:pic>
    </p:spTree>
    <p:extLst>
      <p:ext uri="{BB962C8B-B14F-4D97-AF65-F5344CB8AC3E}">
        <p14:creationId xmlns:p14="http://schemas.microsoft.com/office/powerpoint/2010/main" val="229335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4"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D100D1-2A1A-BE29-6E8F-8C24F50688FD}"/>
              </a:ext>
            </a:extLst>
          </p:cNvPr>
          <p:cNvSpPr txBox="1"/>
          <p:nvPr/>
        </p:nvSpPr>
        <p:spPr>
          <a:xfrm>
            <a:off x="5663206" y="2474089"/>
            <a:ext cx="6096000" cy="2554545"/>
          </a:xfrm>
          <a:prstGeom prst="rect">
            <a:avLst/>
          </a:prstGeom>
          <a:noFill/>
        </p:spPr>
        <p:txBody>
          <a:bodyPr wrap="square">
            <a:spAutoFit/>
          </a:bodyPr>
          <a:lstStyle/>
          <a:p>
            <a:r>
              <a:rPr lang="en-US" sz="2000" b="0" i="0">
                <a:solidFill>
                  <a:schemeClr val="bg1"/>
                </a:solidFill>
                <a:effectLst/>
                <a:latin typeface="Avenir Next LT Pro" panose="020B0504020202020204" pitchFamily="34" charset="0"/>
              </a:rPr>
              <a:t>When dealing with workplace conflict, it is crucial to stay solution focused by:</a:t>
            </a:r>
          </a:p>
          <a:p>
            <a:endParaRPr lang="en-US" sz="2000" b="0" i="0">
              <a:solidFill>
                <a:schemeClr val="bg1"/>
              </a:solidFill>
              <a:effectLst/>
              <a:latin typeface="Avenir Next LT Pro" panose="020B0504020202020204" pitchFamily="34" charset="0"/>
            </a:endParaRPr>
          </a:p>
          <a:p>
            <a:pPr marL="800100" lvl="1" indent="-182880">
              <a:buFont typeface="Arial" panose="020B0604020202020204" pitchFamily="34" charset="0"/>
              <a:buChar char="•"/>
            </a:pPr>
            <a:r>
              <a:rPr lang="en-US" sz="2000">
                <a:solidFill>
                  <a:schemeClr val="bg1"/>
                </a:solidFill>
                <a:latin typeface="Avenir Next LT Pro" panose="020B0504020202020204" pitchFamily="34" charset="0"/>
              </a:rPr>
              <a:t>G</a:t>
            </a:r>
            <a:r>
              <a:rPr lang="en-US" sz="2000" b="0" i="0">
                <a:solidFill>
                  <a:schemeClr val="bg1"/>
                </a:solidFill>
                <a:effectLst/>
                <a:latin typeface="Avenir Next LT Pro" panose="020B0504020202020204" pitchFamily="34" charset="0"/>
              </a:rPr>
              <a:t>athering information on the conflict</a:t>
            </a:r>
            <a:endParaRPr lang="en-US" sz="2000">
              <a:solidFill>
                <a:schemeClr val="bg1"/>
              </a:solidFill>
              <a:latin typeface="Avenir Next LT Pro" panose="020B0504020202020204" pitchFamily="34" charset="0"/>
            </a:endParaRPr>
          </a:p>
          <a:p>
            <a:pPr marL="800100" lvl="1" indent="-182880">
              <a:buFont typeface="Arial" panose="020B0604020202020204" pitchFamily="34" charset="0"/>
              <a:buChar char="•"/>
            </a:pPr>
            <a:r>
              <a:rPr lang="en-US" sz="2000">
                <a:solidFill>
                  <a:schemeClr val="bg1"/>
                </a:solidFill>
                <a:latin typeface="Avenir Next LT Pro" panose="020B0504020202020204" pitchFamily="34" charset="0"/>
              </a:rPr>
              <a:t>U</a:t>
            </a:r>
            <a:r>
              <a:rPr lang="en-US" sz="2000" b="0" i="0">
                <a:solidFill>
                  <a:schemeClr val="bg1"/>
                </a:solidFill>
                <a:effectLst/>
                <a:latin typeface="Avenir Next LT Pro" panose="020B0504020202020204" pitchFamily="34" charset="0"/>
              </a:rPr>
              <a:t>nderstanding </a:t>
            </a:r>
            <a:r>
              <a:rPr lang="en-US" sz="2000">
                <a:solidFill>
                  <a:schemeClr val="bg1"/>
                </a:solidFill>
                <a:latin typeface="Avenir Next LT Pro" panose="020B0504020202020204" pitchFamily="34" charset="0"/>
              </a:rPr>
              <a:t>the conflicts</a:t>
            </a:r>
            <a:r>
              <a:rPr lang="en-US" sz="2000" b="0" i="0">
                <a:solidFill>
                  <a:schemeClr val="bg1"/>
                </a:solidFill>
                <a:effectLst/>
                <a:latin typeface="Avenir Next LT Pro" panose="020B0504020202020204" pitchFamily="34" charset="0"/>
              </a:rPr>
              <a:t> origins</a:t>
            </a:r>
            <a:endParaRPr lang="en-US" sz="2000">
              <a:solidFill>
                <a:schemeClr val="bg1"/>
              </a:solidFill>
              <a:latin typeface="Avenir Next LT Pro" panose="020B0504020202020204" pitchFamily="34" charset="0"/>
            </a:endParaRPr>
          </a:p>
          <a:p>
            <a:pPr marL="800100" lvl="1" indent="-182880">
              <a:buFont typeface="Arial" panose="020B0604020202020204" pitchFamily="34" charset="0"/>
              <a:buChar char="•"/>
            </a:pPr>
            <a:r>
              <a:rPr lang="en-US" sz="2000">
                <a:solidFill>
                  <a:schemeClr val="bg1"/>
                </a:solidFill>
                <a:latin typeface="Avenir Next LT Pro" panose="020B0504020202020204" pitchFamily="34" charset="0"/>
              </a:rPr>
              <a:t>C</a:t>
            </a:r>
            <a:r>
              <a:rPr lang="en-US" sz="2000" b="0" i="0">
                <a:solidFill>
                  <a:schemeClr val="bg1"/>
                </a:solidFill>
                <a:effectLst/>
                <a:latin typeface="Avenir Next LT Pro" panose="020B0504020202020204" pitchFamily="34" charset="0"/>
              </a:rPr>
              <a:t>onsidering each perspective</a:t>
            </a:r>
            <a:endParaRPr lang="en-US" sz="2000">
              <a:solidFill>
                <a:schemeClr val="bg1"/>
              </a:solidFill>
              <a:latin typeface="Avenir Next LT Pro" panose="020B0504020202020204" pitchFamily="34" charset="0"/>
            </a:endParaRPr>
          </a:p>
          <a:p>
            <a:pPr marL="800100" lvl="1" indent="-182880">
              <a:buFont typeface="Arial" panose="020B0604020202020204" pitchFamily="34" charset="0"/>
              <a:buChar char="•"/>
            </a:pPr>
            <a:r>
              <a:rPr lang="en-US" sz="2000">
                <a:solidFill>
                  <a:schemeClr val="bg1"/>
                </a:solidFill>
                <a:latin typeface="Avenir Next LT Pro" panose="020B0504020202020204" pitchFamily="34" charset="0"/>
              </a:rPr>
              <a:t>I</a:t>
            </a:r>
            <a:r>
              <a:rPr lang="en-US" sz="2000" b="0" i="0">
                <a:solidFill>
                  <a:schemeClr val="bg1"/>
                </a:solidFill>
                <a:effectLst/>
                <a:latin typeface="Avenir Next LT Pro" panose="020B0504020202020204" pitchFamily="34" charset="0"/>
              </a:rPr>
              <a:t>dentifying underlying concerns</a:t>
            </a:r>
          </a:p>
          <a:p>
            <a:pPr marL="800100" lvl="1" indent="-182880">
              <a:buFont typeface="Arial" panose="020B0604020202020204" pitchFamily="34" charset="0"/>
              <a:buChar char="•"/>
            </a:pPr>
            <a:r>
              <a:rPr lang="en-US" sz="2000">
                <a:solidFill>
                  <a:schemeClr val="bg1"/>
                </a:solidFill>
                <a:latin typeface="Avenir Next LT Pro" panose="020B0504020202020204" pitchFamily="34" charset="0"/>
              </a:rPr>
              <a:t>Clarifying role, workload</a:t>
            </a:r>
          </a:p>
        </p:txBody>
      </p:sp>
      <p:sp>
        <p:nvSpPr>
          <p:cNvPr id="6" name="TextBox 5">
            <a:extLst>
              <a:ext uri="{FF2B5EF4-FFF2-40B4-BE49-F238E27FC236}">
                <a16:creationId xmlns:a16="http://schemas.microsoft.com/office/drawing/2014/main" id="{E0225C01-FB97-276E-F0E4-9DD154D23148}"/>
              </a:ext>
            </a:extLst>
          </p:cNvPr>
          <p:cNvSpPr txBox="1"/>
          <p:nvPr/>
        </p:nvSpPr>
        <p:spPr>
          <a:xfrm>
            <a:off x="5200638" y="679609"/>
            <a:ext cx="6636753" cy="1569660"/>
          </a:xfrm>
          <a:prstGeom prst="rect">
            <a:avLst/>
          </a:prstGeom>
          <a:noFill/>
        </p:spPr>
        <p:txBody>
          <a:bodyPr wrap="none" rtlCol="0">
            <a:spAutoFit/>
          </a:bodyPr>
          <a:lstStyle/>
          <a:p>
            <a:r>
              <a:rPr lang="en-US" sz="9600">
                <a:solidFill>
                  <a:schemeClr val="bg1"/>
                </a:solidFill>
                <a:latin typeface="Rastanty Cortez" panose="02000506000000020003" pitchFamily="2" charset="0"/>
              </a:rPr>
              <a:t>Stay Solution Focused</a:t>
            </a:r>
          </a:p>
        </p:txBody>
      </p:sp>
      <p:pic>
        <p:nvPicPr>
          <p:cNvPr id="3078" name="Picture 6" descr="Clipboard Checklist Png">
            <a:extLst>
              <a:ext uri="{FF2B5EF4-FFF2-40B4-BE49-F238E27FC236}">
                <a16:creationId xmlns:a16="http://schemas.microsoft.com/office/drawing/2014/main" id="{CCAF4FB6-91B3-2E3D-69FE-0CA826CD2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95181">
            <a:off x="882880" y="698963"/>
            <a:ext cx="4559996" cy="5179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938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a:extLst>
            <a:ext uri="{FF2B5EF4-FFF2-40B4-BE49-F238E27FC236}">
              <a16:creationId xmlns:a16="http://schemas.microsoft.com/office/drawing/2014/main" id="{A980BB16-05A3-AED2-FBC8-FE741699455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5E44676-3CED-3BB6-6050-D0F86C4F9161}"/>
              </a:ext>
            </a:extLst>
          </p:cNvPr>
          <p:cNvSpPr/>
          <p:nvPr/>
        </p:nvSpPr>
        <p:spPr>
          <a:xfrm>
            <a:off x="1885950" y="1533038"/>
            <a:ext cx="9601200" cy="4875931"/>
          </a:xfrm>
          <a:prstGeom prst="rect">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365 Day 168 Crystals by Korikian on DeviantArt">
            <a:extLst>
              <a:ext uri="{FF2B5EF4-FFF2-40B4-BE49-F238E27FC236}">
                <a16:creationId xmlns:a16="http://schemas.microsoft.com/office/drawing/2014/main" id="{BC07B300-3DE5-9875-5566-4E8A847EE7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077306" flipH="1">
            <a:off x="-920692" y="-825321"/>
            <a:ext cx="5465635" cy="5553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BC6B4A-614E-A529-280A-534BE2362B4E}"/>
              </a:ext>
            </a:extLst>
          </p:cNvPr>
          <p:cNvSpPr txBox="1"/>
          <p:nvPr/>
        </p:nvSpPr>
        <p:spPr>
          <a:xfrm>
            <a:off x="3714750" y="-413923"/>
            <a:ext cx="8267700" cy="1862048"/>
          </a:xfrm>
          <a:prstGeom prst="rect">
            <a:avLst/>
          </a:prstGeom>
          <a:noFill/>
        </p:spPr>
        <p:txBody>
          <a:bodyPr wrap="square">
            <a:spAutoFit/>
          </a:bodyPr>
          <a:lstStyle/>
          <a:p>
            <a:r>
              <a:rPr lang="en-US" sz="11500">
                <a:ln w="22225">
                  <a:solidFill>
                    <a:schemeClr val="bg1"/>
                  </a:solidFill>
                  <a:miter lim="800000"/>
                </a:ln>
                <a:solidFill>
                  <a:schemeClr val="bg1"/>
                </a:solidFill>
                <a:latin typeface="Rastanty Cortez" panose="02000506000000020003" pitchFamily="2" charset="0"/>
              </a:rPr>
              <a:t>Mindful Gem</a:t>
            </a:r>
            <a:endParaRPr lang="en-US" sz="2000">
              <a:ln>
                <a:solidFill>
                  <a:schemeClr val="bg1"/>
                </a:solidFill>
              </a:ln>
              <a:solidFill>
                <a:schemeClr val="bg1"/>
              </a:solidFill>
            </a:endParaRPr>
          </a:p>
        </p:txBody>
      </p:sp>
      <p:pic>
        <p:nvPicPr>
          <p:cNvPr id="8" name="Picture 4" descr="Star Sparkling Sticker by NIDIVA">
            <a:extLst>
              <a:ext uri="{FF2B5EF4-FFF2-40B4-BE49-F238E27FC236}">
                <a16:creationId xmlns:a16="http://schemas.microsoft.com/office/drawing/2014/main" id="{88A77C91-D136-88E5-8D04-5C49CB19B0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0671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ar Sparkling Sticker by NIDIVA">
            <a:extLst>
              <a:ext uri="{FF2B5EF4-FFF2-40B4-BE49-F238E27FC236}">
                <a16:creationId xmlns:a16="http://schemas.microsoft.com/office/drawing/2014/main" id="{C4AF0EF2-8B91-C666-9327-B98D6DAF25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0" y="2705100"/>
            <a:ext cx="16954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tar Sparkling Sticker by NIDIVA">
            <a:extLst>
              <a:ext uri="{FF2B5EF4-FFF2-40B4-BE49-F238E27FC236}">
                <a16:creationId xmlns:a16="http://schemas.microsoft.com/office/drawing/2014/main" id="{51B23447-75E9-86E8-81AF-122D17C724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5975" y="-162412"/>
            <a:ext cx="16954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3" name="shine-6-268910">
            <a:hlinkClick r:id="" action="ppaction://media"/>
            <a:extLst>
              <a:ext uri="{FF2B5EF4-FFF2-40B4-BE49-F238E27FC236}">
                <a16:creationId xmlns:a16="http://schemas.microsoft.com/office/drawing/2014/main" id="{81815A6B-BEC4-F176-3110-D6FBB0701B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5315" y="6778727"/>
            <a:ext cx="487362" cy="487363"/>
          </a:xfrm>
          <a:prstGeom prst="rect">
            <a:avLst/>
          </a:prstGeom>
        </p:spPr>
      </p:pic>
      <p:sp>
        <p:nvSpPr>
          <p:cNvPr id="4" name="TextBox 3">
            <a:extLst>
              <a:ext uri="{FF2B5EF4-FFF2-40B4-BE49-F238E27FC236}">
                <a16:creationId xmlns:a16="http://schemas.microsoft.com/office/drawing/2014/main" id="{EC05974F-36AC-F3F7-9641-45DC5CEB6B0B}"/>
              </a:ext>
            </a:extLst>
          </p:cNvPr>
          <p:cNvSpPr txBox="1"/>
          <p:nvPr/>
        </p:nvSpPr>
        <p:spPr>
          <a:xfrm>
            <a:off x="3801937" y="1659193"/>
            <a:ext cx="6504113" cy="4339650"/>
          </a:xfrm>
          <a:prstGeom prst="rect">
            <a:avLst/>
          </a:prstGeom>
          <a:noFill/>
        </p:spPr>
        <p:txBody>
          <a:bodyPr wrap="square" rtlCol="0">
            <a:spAutoFit/>
          </a:bodyPr>
          <a:lstStyle/>
          <a:p>
            <a:pPr algn="ctr"/>
            <a:r>
              <a:rPr lang="en-US" sz="13800">
                <a:latin typeface="Rastanty Cortez" panose="02000506000000020003" pitchFamily="2" charset="0"/>
              </a:rPr>
              <a:t>Am I Solution Focused?</a:t>
            </a:r>
          </a:p>
        </p:txBody>
      </p:sp>
    </p:spTree>
    <p:extLst>
      <p:ext uri="{BB962C8B-B14F-4D97-AF65-F5344CB8AC3E}">
        <p14:creationId xmlns:p14="http://schemas.microsoft.com/office/powerpoint/2010/main" val="328638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4"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a:extLst>
            <a:ext uri="{FF2B5EF4-FFF2-40B4-BE49-F238E27FC236}">
              <a16:creationId xmlns:a16="http://schemas.microsoft.com/office/drawing/2014/main" id="{94C88E23-1263-B84A-7D21-C17158B8756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FD8D740-379D-4244-753A-06F0B7E2ECF0}"/>
              </a:ext>
            </a:extLst>
          </p:cNvPr>
          <p:cNvSpPr/>
          <p:nvPr/>
        </p:nvSpPr>
        <p:spPr>
          <a:xfrm>
            <a:off x="1885950" y="1533038"/>
            <a:ext cx="9601200" cy="4875931"/>
          </a:xfrm>
          <a:prstGeom prst="rect">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365 Day 168 Crystals by Korikian on DeviantArt">
            <a:extLst>
              <a:ext uri="{FF2B5EF4-FFF2-40B4-BE49-F238E27FC236}">
                <a16:creationId xmlns:a16="http://schemas.microsoft.com/office/drawing/2014/main" id="{5B5FB365-703D-1637-40D9-E4B7C5E68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77306" flipH="1">
            <a:off x="-920692" y="-825321"/>
            <a:ext cx="5465635" cy="5553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2688BF7-9DB8-12F8-50EA-AB6971137668}"/>
              </a:ext>
            </a:extLst>
          </p:cNvPr>
          <p:cNvSpPr txBox="1"/>
          <p:nvPr/>
        </p:nvSpPr>
        <p:spPr>
          <a:xfrm>
            <a:off x="3714750" y="-413923"/>
            <a:ext cx="8267700" cy="1862048"/>
          </a:xfrm>
          <a:prstGeom prst="rect">
            <a:avLst/>
          </a:prstGeom>
          <a:noFill/>
        </p:spPr>
        <p:txBody>
          <a:bodyPr wrap="square">
            <a:spAutoFit/>
          </a:bodyPr>
          <a:lstStyle/>
          <a:p>
            <a:r>
              <a:rPr lang="en-US" sz="11500">
                <a:ln w="22225">
                  <a:solidFill>
                    <a:schemeClr val="bg1"/>
                  </a:solidFill>
                  <a:miter lim="800000"/>
                </a:ln>
                <a:solidFill>
                  <a:schemeClr val="bg1"/>
                </a:solidFill>
                <a:latin typeface="Rastanty Cortez" panose="02000506000000020003" pitchFamily="2" charset="0"/>
              </a:rPr>
              <a:t>Mindful Gem</a:t>
            </a:r>
            <a:endParaRPr lang="en-US" sz="2000">
              <a:ln>
                <a:solidFill>
                  <a:schemeClr val="bg1"/>
                </a:solidFill>
              </a:ln>
              <a:solidFill>
                <a:schemeClr val="bg1"/>
              </a:solidFill>
            </a:endParaRPr>
          </a:p>
        </p:txBody>
      </p:sp>
      <p:pic>
        <p:nvPicPr>
          <p:cNvPr id="8" name="Picture 4" descr="Star Sparkling Sticker by NIDIVA">
            <a:extLst>
              <a:ext uri="{FF2B5EF4-FFF2-40B4-BE49-F238E27FC236}">
                <a16:creationId xmlns:a16="http://schemas.microsoft.com/office/drawing/2014/main" id="{78DA87DC-3E86-C2A6-BE67-FD7BF5DBD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671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ar Sparkling Sticker by NIDIVA">
            <a:extLst>
              <a:ext uri="{FF2B5EF4-FFF2-40B4-BE49-F238E27FC236}">
                <a16:creationId xmlns:a16="http://schemas.microsoft.com/office/drawing/2014/main" id="{1D93B1FA-F0C2-4BDB-BF10-13A7DDB62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2705100"/>
            <a:ext cx="16954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tar Sparkling Sticker by NIDIVA">
            <a:extLst>
              <a:ext uri="{FF2B5EF4-FFF2-40B4-BE49-F238E27FC236}">
                <a16:creationId xmlns:a16="http://schemas.microsoft.com/office/drawing/2014/main" id="{DD030792-3BAB-178B-2658-D40B6BC20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75" y="-162412"/>
            <a:ext cx="1695450" cy="169545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2764B530-603F-61BE-D999-215BF9596678}"/>
              </a:ext>
            </a:extLst>
          </p:cNvPr>
          <p:cNvSpPr txBox="1"/>
          <p:nvPr/>
        </p:nvSpPr>
        <p:spPr>
          <a:xfrm>
            <a:off x="3296596" y="1807617"/>
            <a:ext cx="2832827" cy="3154710"/>
          </a:xfrm>
          <a:prstGeom prst="rect">
            <a:avLst/>
          </a:prstGeom>
          <a:noFill/>
        </p:spPr>
        <p:txBody>
          <a:bodyPr wrap="none" rtlCol="0">
            <a:spAutoFit/>
          </a:bodyPr>
          <a:lstStyle/>
          <a:p>
            <a:pPr algn="ctr"/>
            <a:r>
              <a:rPr lang="en-US" sz="19900" b="1">
                <a:latin typeface="Rastanty Cortez" panose="02000506000000020003" pitchFamily="2" charset="0"/>
              </a:rPr>
              <a:t>bossy</a:t>
            </a:r>
          </a:p>
        </p:txBody>
      </p:sp>
      <p:sp>
        <p:nvSpPr>
          <p:cNvPr id="43" name="TextBox 42">
            <a:extLst>
              <a:ext uri="{FF2B5EF4-FFF2-40B4-BE49-F238E27FC236}">
                <a16:creationId xmlns:a16="http://schemas.microsoft.com/office/drawing/2014/main" id="{909C17E2-80B6-2825-8EB4-87FDCE796C5C}"/>
              </a:ext>
            </a:extLst>
          </p:cNvPr>
          <p:cNvSpPr txBox="1"/>
          <p:nvPr/>
        </p:nvSpPr>
        <p:spPr>
          <a:xfrm>
            <a:off x="6866748" y="2447509"/>
            <a:ext cx="3883076" cy="3046988"/>
          </a:xfrm>
          <a:custGeom>
            <a:avLst/>
            <a:gdLst>
              <a:gd name="connsiteX0" fmla="*/ 0 w 3883076"/>
              <a:gd name="connsiteY0" fmla="*/ 0 h 3046988"/>
              <a:gd name="connsiteX1" fmla="*/ 438233 w 3883076"/>
              <a:gd name="connsiteY1" fmla="*/ 0 h 3046988"/>
              <a:gd name="connsiteX2" fmla="*/ 954127 w 3883076"/>
              <a:gd name="connsiteY2" fmla="*/ 0 h 3046988"/>
              <a:gd name="connsiteX3" fmla="*/ 1392360 w 3883076"/>
              <a:gd name="connsiteY3" fmla="*/ 0 h 3046988"/>
              <a:gd name="connsiteX4" fmla="*/ 1985916 w 3883076"/>
              <a:gd name="connsiteY4" fmla="*/ 0 h 3046988"/>
              <a:gd name="connsiteX5" fmla="*/ 2462980 w 3883076"/>
              <a:gd name="connsiteY5" fmla="*/ 0 h 3046988"/>
              <a:gd name="connsiteX6" fmla="*/ 2901212 w 3883076"/>
              <a:gd name="connsiteY6" fmla="*/ 0 h 3046988"/>
              <a:gd name="connsiteX7" fmla="*/ 3339445 w 3883076"/>
              <a:gd name="connsiteY7" fmla="*/ 0 h 3046988"/>
              <a:gd name="connsiteX8" fmla="*/ 3883076 w 3883076"/>
              <a:gd name="connsiteY8" fmla="*/ 0 h 3046988"/>
              <a:gd name="connsiteX9" fmla="*/ 3883076 w 3883076"/>
              <a:gd name="connsiteY9" fmla="*/ 416422 h 3046988"/>
              <a:gd name="connsiteX10" fmla="*/ 3883076 w 3883076"/>
              <a:gd name="connsiteY10" fmla="*/ 893783 h 3046988"/>
              <a:gd name="connsiteX11" fmla="*/ 3883076 w 3883076"/>
              <a:gd name="connsiteY11" fmla="*/ 1401614 h 3046988"/>
              <a:gd name="connsiteX12" fmla="*/ 3883076 w 3883076"/>
              <a:gd name="connsiteY12" fmla="*/ 1909446 h 3046988"/>
              <a:gd name="connsiteX13" fmla="*/ 3883076 w 3883076"/>
              <a:gd name="connsiteY13" fmla="*/ 2356337 h 3046988"/>
              <a:gd name="connsiteX14" fmla="*/ 3883076 w 3883076"/>
              <a:gd name="connsiteY14" fmla="*/ 3046988 h 3046988"/>
              <a:gd name="connsiteX15" fmla="*/ 3444843 w 3883076"/>
              <a:gd name="connsiteY15" fmla="*/ 3046988 h 3046988"/>
              <a:gd name="connsiteX16" fmla="*/ 3006610 w 3883076"/>
              <a:gd name="connsiteY16" fmla="*/ 3046988 h 3046988"/>
              <a:gd name="connsiteX17" fmla="*/ 2529547 w 3883076"/>
              <a:gd name="connsiteY17" fmla="*/ 3046988 h 3046988"/>
              <a:gd name="connsiteX18" fmla="*/ 2091314 w 3883076"/>
              <a:gd name="connsiteY18" fmla="*/ 3046988 h 3046988"/>
              <a:gd name="connsiteX19" fmla="*/ 1575419 w 3883076"/>
              <a:gd name="connsiteY19" fmla="*/ 3046988 h 3046988"/>
              <a:gd name="connsiteX20" fmla="*/ 1098356 w 3883076"/>
              <a:gd name="connsiteY20" fmla="*/ 3046988 h 3046988"/>
              <a:gd name="connsiteX21" fmla="*/ 543631 w 3883076"/>
              <a:gd name="connsiteY21" fmla="*/ 3046988 h 3046988"/>
              <a:gd name="connsiteX22" fmla="*/ 0 w 3883076"/>
              <a:gd name="connsiteY22" fmla="*/ 3046988 h 3046988"/>
              <a:gd name="connsiteX23" fmla="*/ 0 w 3883076"/>
              <a:gd name="connsiteY23" fmla="*/ 2478217 h 3046988"/>
              <a:gd name="connsiteX24" fmla="*/ 0 w 3883076"/>
              <a:gd name="connsiteY24" fmla="*/ 1970386 h 3046988"/>
              <a:gd name="connsiteX25" fmla="*/ 0 w 3883076"/>
              <a:gd name="connsiteY25" fmla="*/ 1553964 h 3046988"/>
              <a:gd name="connsiteX26" fmla="*/ 0 w 3883076"/>
              <a:gd name="connsiteY26" fmla="*/ 1107072 h 3046988"/>
              <a:gd name="connsiteX27" fmla="*/ 0 w 3883076"/>
              <a:gd name="connsiteY27" fmla="*/ 599241 h 3046988"/>
              <a:gd name="connsiteX28" fmla="*/ 0 w 3883076"/>
              <a:gd name="connsiteY28"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83076" h="3046988" extrusionOk="0">
                <a:moveTo>
                  <a:pt x="0" y="0"/>
                </a:moveTo>
                <a:cubicBezTo>
                  <a:pt x="166418" y="-13461"/>
                  <a:pt x="268944" y="28052"/>
                  <a:pt x="438233" y="0"/>
                </a:cubicBezTo>
                <a:cubicBezTo>
                  <a:pt x="607522" y="-28052"/>
                  <a:pt x="842424" y="2660"/>
                  <a:pt x="954127" y="0"/>
                </a:cubicBezTo>
                <a:cubicBezTo>
                  <a:pt x="1065830" y="-2660"/>
                  <a:pt x="1263357" y="35034"/>
                  <a:pt x="1392360" y="0"/>
                </a:cubicBezTo>
                <a:cubicBezTo>
                  <a:pt x="1521363" y="-35034"/>
                  <a:pt x="1793996" y="41614"/>
                  <a:pt x="1985916" y="0"/>
                </a:cubicBezTo>
                <a:cubicBezTo>
                  <a:pt x="2177836" y="-41614"/>
                  <a:pt x="2278722" y="21705"/>
                  <a:pt x="2462980" y="0"/>
                </a:cubicBezTo>
                <a:cubicBezTo>
                  <a:pt x="2647238" y="-21705"/>
                  <a:pt x="2777434" y="13879"/>
                  <a:pt x="2901212" y="0"/>
                </a:cubicBezTo>
                <a:cubicBezTo>
                  <a:pt x="3024990" y="-13879"/>
                  <a:pt x="3187531" y="47258"/>
                  <a:pt x="3339445" y="0"/>
                </a:cubicBezTo>
                <a:cubicBezTo>
                  <a:pt x="3491359" y="-47258"/>
                  <a:pt x="3736184" y="51407"/>
                  <a:pt x="3883076" y="0"/>
                </a:cubicBezTo>
                <a:cubicBezTo>
                  <a:pt x="3914311" y="178053"/>
                  <a:pt x="3838867" y="235134"/>
                  <a:pt x="3883076" y="416422"/>
                </a:cubicBezTo>
                <a:cubicBezTo>
                  <a:pt x="3927285" y="597710"/>
                  <a:pt x="3867539" y="727844"/>
                  <a:pt x="3883076" y="893783"/>
                </a:cubicBezTo>
                <a:cubicBezTo>
                  <a:pt x="3898613" y="1059722"/>
                  <a:pt x="3869846" y="1275309"/>
                  <a:pt x="3883076" y="1401614"/>
                </a:cubicBezTo>
                <a:cubicBezTo>
                  <a:pt x="3896306" y="1527919"/>
                  <a:pt x="3842816" y="1694596"/>
                  <a:pt x="3883076" y="1909446"/>
                </a:cubicBezTo>
                <a:cubicBezTo>
                  <a:pt x="3923336" y="2124296"/>
                  <a:pt x="3854427" y="2151422"/>
                  <a:pt x="3883076" y="2356337"/>
                </a:cubicBezTo>
                <a:cubicBezTo>
                  <a:pt x="3911725" y="2561252"/>
                  <a:pt x="3867679" y="2772087"/>
                  <a:pt x="3883076" y="3046988"/>
                </a:cubicBezTo>
                <a:cubicBezTo>
                  <a:pt x="3769644" y="3064957"/>
                  <a:pt x="3583239" y="3030337"/>
                  <a:pt x="3444843" y="3046988"/>
                </a:cubicBezTo>
                <a:cubicBezTo>
                  <a:pt x="3306447" y="3063639"/>
                  <a:pt x="3112144" y="3039576"/>
                  <a:pt x="3006610" y="3046988"/>
                </a:cubicBezTo>
                <a:cubicBezTo>
                  <a:pt x="2901076" y="3054400"/>
                  <a:pt x="2652405" y="3023161"/>
                  <a:pt x="2529547" y="3046988"/>
                </a:cubicBezTo>
                <a:cubicBezTo>
                  <a:pt x="2406689" y="3070815"/>
                  <a:pt x="2181679" y="3016873"/>
                  <a:pt x="2091314" y="3046988"/>
                </a:cubicBezTo>
                <a:cubicBezTo>
                  <a:pt x="2000950" y="3077103"/>
                  <a:pt x="1732751" y="3029606"/>
                  <a:pt x="1575419" y="3046988"/>
                </a:cubicBezTo>
                <a:cubicBezTo>
                  <a:pt x="1418087" y="3064370"/>
                  <a:pt x="1327379" y="3026291"/>
                  <a:pt x="1098356" y="3046988"/>
                </a:cubicBezTo>
                <a:cubicBezTo>
                  <a:pt x="869333" y="3067685"/>
                  <a:pt x="784571" y="2998766"/>
                  <a:pt x="543631" y="3046988"/>
                </a:cubicBezTo>
                <a:cubicBezTo>
                  <a:pt x="302691" y="3095210"/>
                  <a:pt x="244307" y="2996864"/>
                  <a:pt x="0" y="3046988"/>
                </a:cubicBezTo>
                <a:cubicBezTo>
                  <a:pt x="-12464" y="2880466"/>
                  <a:pt x="4174" y="2735987"/>
                  <a:pt x="0" y="2478217"/>
                </a:cubicBezTo>
                <a:cubicBezTo>
                  <a:pt x="-4174" y="2220447"/>
                  <a:pt x="52196" y="2211867"/>
                  <a:pt x="0" y="1970386"/>
                </a:cubicBezTo>
                <a:cubicBezTo>
                  <a:pt x="-52196" y="1728905"/>
                  <a:pt x="7518" y="1741029"/>
                  <a:pt x="0" y="1553964"/>
                </a:cubicBezTo>
                <a:cubicBezTo>
                  <a:pt x="-7518" y="1366899"/>
                  <a:pt x="33258" y="1197790"/>
                  <a:pt x="0" y="1107072"/>
                </a:cubicBezTo>
                <a:cubicBezTo>
                  <a:pt x="-33258" y="1016354"/>
                  <a:pt x="52146" y="725220"/>
                  <a:pt x="0" y="599241"/>
                </a:cubicBezTo>
                <a:cubicBezTo>
                  <a:pt x="-52146" y="473262"/>
                  <a:pt x="36812" y="270126"/>
                  <a:pt x="0" y="0"/>
                </a:cubicBezTo>
                <a:close/>
              </a:path>
            </a:pathLst>
          </a:custGeom>
          <a:noFill/>
          <a:ln w="28575">
            <a:solidFill>
              <a:srgbClr val="F3BAF9"/>
            </a:solidFill>
            <a:extLst>
              <a:ext uri="{C807C97D-BFC1-408E-A445-0C87EB9F89A2}">
                <ask:lineSketchStyleProps xmlns:ask="http://schemas.microsoft.com/office/drawing/2018/sketchyshapes" sd="4086038433">
                  <a:prstGeom prst="rect">
                    <a:avLst/>
                  </a:prstGeom>
                  <ask:type>
                    <ask:lineSketchScribble/>
                  </ask:type>
                </ask:lineSketchStyleProps>
              </a:ext>
            </a:extLst>
          </a:ln>
        </p:spPr>
        <p:txBody>
          <a:bodyPr wrap="square" rtlCol="0">
            <a:spAutoFit/>
          </a:bodyPr>
          <a:lstStyle/>
          <a:p>
            <a:r>
              <a:rPr lang="en-US" sz="4800">
                <a:latin typeface="Avenir Next LT Pro Light" panose="020B0304020202020204" pitchFamily="34" charset="0"/>
              </a:rPr>
              <a:t>Natural leader, manager and key player</a:t>
            </a:r>
          </a:p>
        </p:txBody>
      </p:sp>
    </p:spTree>
    <p:extLst>
      <p:ext uri="{BB962C8B-B14F-4D97-AF65-F5344CB8AC3E}">
        <p14:creationId xmlns:p14="http://schemas.microsoft.com/office/powerpoint/2010/main" val="203551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a:extLst>
            <a:ext uri="{FF2B5EF4-FFF2-40B4-BE49-F238E27FC236}">
              <a16:creationId xmlns:a16="http://schemas.microsoft.com/office/drawing/2014/main" id="{5F5D5140-01DF-0E27-F3AA-1A5516CB28A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CA47915-8B7C-7752-F922-7CDD8D4F4E0A}"/>
              </a:ext>
            </a:extLst>
          </p:cNvPr>
          <p:cNvSpPr/>
          <p:nvPr/>
        </p:nvSpPr>
        <p:spPr>
          <a:xfrm>
            <a:off x="1885950" y="1533038"/>
            <a:ext cx="9601200" cy="4875931"/>
          </a:xfrm>
          <a:prstGeom prst="rect">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365 Day 168 Crystals by Korikian on DeviantArt">
            <a:extLst>
              <a:ext uri="{FF2B5EF4-FFF2-40B4-BE49-F238E27FC236}">
                <a16:creationId xmlns:a16="http://schemas.microsoft.com/office/drawing/2014/main" id="{F26FC8DC-0E67-DDC2-D28E-6DD61C4AD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77306" flipH="1">
            <a:off x="-920692" y="-825321"/>
            <a:ext cx="5465635" cy="5553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2992122-23D9-81AE-8292-53CAF865D8DA}"/>
              </a:ext>
            </a:extLst>
          </p:cNvPr>
          <p:cNvSpPr txBox="1"/>
          <p:nvPr/>
        </p:nvSpPr>
        <p:spPr>
          <a:xfrm>
            <a:off x="3714750" y="-413923"/>
            <a:ext cx="8267700" cy="1862048"/>
          </a:xfrm>
          <a:prstGeom prst="rect">
            <a:avLst/>
          </a:prstGeom>
          <a:noFill/>
        </p:spPr>
        <p:txBody>
          <a:bodyPr wrap="square">
            <a:spAutoFit/>
          </a:bodyPr>
          <a:lstStyle/>
          <a:p>
            <a:r>
              <a:rPr lang="en-US" sz="11500">
                <a:ln w="22225">
                  <a:solidFill>
                    <a:schemeClr val="bg1"/>
                  </a:solidFill>
                  <a:miter lim="800000"/>
                </a:ln>
                <a:solidFill>
                  <a:schemeClr val="bg1"/>
                </a:solidFill>
                <a:latin typeface="Rastanty Cortez" panose="02000506000000020003" pitchFamily="2" charset="0"/>
              </a:rPr>
              <a:t>Mindful Gem</a:t>
            </a:r>
            <a:endParaRPr lang="en-US" sz="2000">
              <a:ln>
                <a:solidFill>
                  <a:schemeClr val="bg1"/>
                </a:solidFill>
              </a:ln>
              <a:solidFill>
                <a:schemeClr val="bg1"/>
              </a:solidFill>
            </a:endParaRPr>
          </a:p>
        </p:txBody>
      </p:sp>
      <p:pic>
        <p:nvPicPr>
          <p:cNvPr id="8" name="Picture 4" descr="Star Sparkling Sticker by NIDIVA">
            <a:extLst>
              <a:ext uri="{FF2B5EF4-FFF2-40B4-BE49-F238E27FC236}">
                <a16:creationId xmlns:a16="http://schemas.microsoft.com/office/drawing/2014/main" id="{4C9479DC-6605-63F4-A128-90F6B197C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671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ar Sparkling Sticker by NIDIVA">
            <a:extLst>
              <a:ext uri="{FF2B5EF4-FFF2-40B4-BE49-F238E27FC236}">
                <a16:creationId xmlns:a16="http://schemas.microsoft.com/office/drawing/2014/main" id="{C049C108-4BCA-1AD5-DB74-73EE7341D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2705100"/>
            <a:ext cx="16954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tar Sparkling Sticker by NIDIVA">
            <a:extLst>
              <a:ext uri="{FF2B5EF4-FFF2-40B4-BE49-F238E27FC236}">
                <a16:creationId xmlns:a16="http://schemas.microsoft.com/office/drawing/2014/main" id="{62C4DAE3-ED67-41CC-E6A6-1C56F36D2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75" y="-162412"/>
            <a:ext cx="1695450" cy="1695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715E8D-AA8A-4124-0475-F928E12737A7}"/>
              </a:ext>
            </a:extLst>
          </p:cNvPr>
          <p:cNvSpPr txBox="1"/>
          <p:nvPr/>
        </p:nvSpPr>
        <p:spPr>
          <a:xfrm>
            <a:off x="2804788" y="2335468"/>
            <a:ext cx="3454793" cy="2646878"/>
          </a:xfrm>
          <a:prstGeom prst="rect">
            <a:avLst/>
          </a:prstGeom>
          <a:noFill/>
        </p:spPr>
        <p:txBody>
          <a:bodyPr wrap="none" rtlCol="0">
            <a:spAutoFit/>
          </a:bodyPr>
          <a:lstStyle/>
          <a:p>
            <a:pPr algn="ctr"/>
            <a:r>
              <a:rPr lang="en-US" sz="16600" b="1">
                <a:latin typeface="Rastanty Cortez" panose="02000506000000020003" pitchFamily="2" charset="0"/>
              </a:rPr>
              <a:t>defiant</a:t>
            </a:r>
          </a:p>
        </p:txBody>
      </p:sp>
      <p:sp>
        <p:nvSpPr>
          <p:cNvPr id="4" name="TextBox 3">
            <a:extLst>
              <a:ext uri="{FF2B5EF4-FFF2-40B4-BE49-F238E27FC236}">
                <a16:creationId xmlns:a16="http://schemas.microsoft.com/office/drawing/2014/main" id="{62A0D62C-F09B-388C-536D-5A522275BF9C}"/>
              </a:ext>
            </a:extLst>
          </p:cNvPr>
          <p:cNvSpPr txBox="1"/>
          <p:nvPr/>
        </p:nvSpPr>
        <p:spPr>
          <a:xfrm>
            <a:off x="7252780" y="1951216"/>
            <a:ext cx="3700970" cy="3785652"/>
          </a:xfrm>
          <a:custGeom>
            <a:avLst/>
            <a:gdLst>
              <a:gd name="connsiteX0" fmla="*/ 0 w 3700970"/>
              <a:gd name="connsiteY0" fmla="*/ 0 h 3785652"/>
              <a:gd name="connsiteX1" fmla="*/ 454691 w 3700970"/>
              <a:gd name="connsiteY1" fmla="*/ 0 h 3785652"/>
              <a:gd name="connsiteX2" fmla="*/ 1020410 w 3700970"/>
              <a:gd name="connsiteY2" fmla="*/ 0 h 3785652"/>
              <a:gd name="connsiteX3" fmla="*/ 1438091 w 3700970"/>
              <a:gd name="connsiteY3" fmla="*/ 0 h 3785652"/>
              <a:gd name="connsiteX4" fmla="*/ 2040821 w 3700970"/>
              <a:gd name="connsiteY4" fmla="*/ 0 h 3785652"/>
              <a:gd name="connsiteX5" fmla="*/ 2495511 w 3700970"/>
              <a:gd name="connsiteY5" fmla="*/ 0 h 3785652"/>
              <a:gd name="connsiteX6" fmla="*/ 3061231 w 3700970"/>
              <a:gd name="connsiteY6" fmla="*/ 0 h 3785652"/>
              <a:gd name="connsiteX7" fmla="*/ 3700970 w 3700970"/>
              <a:gd name="connsiteY7" fmla="*/ 0 h 3785652"/>
              <a:gd name="connsiteX8" fmla="*/ 3700970 w 3700970"/>
              <a:gd name="connsiteY8" fmla="*/ 540807 h 3785652"/>
              <a:gd name="connsiteX9" fmla="*/ 3700970 w 3700970"/>
              <a:gd name="connsiteY9" fmla="*/ 1005902 h 3785652"/>
              <a:gd name="connsiteX10" fmla="*/ 3700970 w 3700970"/>
              <a:gd name="connsiteY10" fmla="*/ 1508853 h 3785652"/>
              <a:gd name="connsiteX11" fmla="*/ 3700970 w 3700970"/>
              <a:gd name="connsiteY11" fmla="*/ 2125373 h 3785652"/>
              <a:gd name="connsiteX12" fmla="*/ 3700970 w 3700970"/>
              <a:gd name="connsiteY12" fmla="*/ 2704037 h 3785652"/>
              <a:gd name="connsiteX13" fmla="*/ 3700970 w 3700970"/>
              <a:gd name="connsiteY13" fmla="*/ 3206988 h 3785652"/>
              <a:gd name="connsiteX14" fmla="*/ 3700970 w 3700970"/>
              <a:gd name="connsiteY14" fmla="*/ 3785652 h 3785652"/>
              <a:gd name="connsiteX15" fmla="*/ 3209270 w 3700970"/>
              <a:gd name="connsiteY15" fmla="*/ 3785652 h 3785652"/>
              <a:gd name="connsiteX16" fmla="*/ 2717569 w 3700970"/>
              <a:gd name="connsiteY16" fmla="*/ 3785652 h 3785652"/>
              <a:gd name="connsiteX17" fmla="*/ 2299889 w 3700970"/>
              <a:gd name="connsiteY17" fmla="*/ 3785652 h 3785652"/>
              <a:gd name="connsiteX18" fmla="*/ 1882208 w 3700970"/>
              <a:gd name="connsiteY18" fmla="*/ 3785652 h 3785652"/>
              <a:gd name="connsiteX19" fmla="*/ 1427517 w 3700970"/>
              <a:gd name="connsiteY19" fmla="*/ 3785652 h 3785652"/>
              <a:gd name="connsiteX20" fmla="*/ 861797 w 3700970"/>
              <a:gd name="connsiteY20" fmla="*/ 3785652 h 3785652"/>
              <a:gd name="connsiteX21" fmla="*/ 0 w 3700970"/>
              <a:gd name="connsiteY21" fmla="*/ 3785652 h 3785652"/>
              <a:gd name="connsiteX22" fmla="*/ 0 w 3700970"/>
              <a:gd name="connsiteY22" fmla="*/ 3169132 h 3785652"/>
              <a:gd name="connsiteX23" fmla="*/ 0 w 3700970"/>
              <a:gd name="connsiteY23" fmla="*/ 2590468 h 3785652"/>
              <a:gd name="connsiteX24" fmla="*/ 0 w 3700970"/>
              <a:gd name="connsiteY24" fmla="*/ 1973947 h 3785652"/>
              <a:gd name="connsiteX25" fmla="*/ 0 w 3700970"/>
              <a:gd name="connsiteY25" fmla="*/ 1546709 h 3785652"/>
              <a:gd name="connsiteX26" fmla="*/ 0 w 3700970"/>
              <a:gd name="connsiteY26" fmla="*/ 1005902 h 3785652"/>
              <a:gd name="connsiteX27" fmla="*/ 0 w 3700970"/>
              <a:gd name="connsiteY27" fmla="*/ 578664 h 3785652"/>
              <a:gd name="connsiteX28" fmla="*/ 0 w 3700970"/>
              <a:gd name="connsiteY28"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00970" h="3785652" extrusionOk="0">
                <a:moveTo>
                  <a:pt x="0" y="0"/>
                </a:moveTo>
                <a:cubicBezTo>
                  <a:pt x="108021" y="-18053"/>
                  <a:pt x="295948" y="37682"/>
                  <a:pt x="454691" y="0"/>
                </a:cubicBezTo>
                <a:cubicBezTo>
                  <a:pt x="613434" y="-37682"/>
                  <a:pt x="744220" y="14778"/>
                  <a:pt x="1020410" y="0"/>
                </a:cubicBezTo>
                <a:cubicBezTo>
                  <a:pt x="1296600" y="-14778"/>
                  <a:pt x="1326446" y="49642"/>
                  <a:pt x="1438091" y="0"/>
                </a:cubicBezTo>
                <a:cubicBezTo>
                  <a:pt x="1549736" y="-49642"/>
                  <a:pt x="1843611" y="69082"/>
                  <a:pt x="2040821" y="0"/>
                </a:cubicBezTo>
                <a:cubicBezTo>
                  <a:pt x="2238031" y="-69082"/>
                  <a:pt x="2352882" y="45961"/>
                  <a:pt x="2495511" y="0"/>
                </a:cubicBezTo>
                <a:cubicBezTo>
                  <a:pt x="2638140" y="-45961"/>
                  <a:pt x="2946724" y="2400"/>
                  <a:pt x="3061231" y="0"/>
                </a:cubicBezTo>
                <a:cubicBezTo>
                  <a:pt x="3175738" y="-2400"/>
                  <a:pt x="3403283" y="66222"/>
                  <a:pt x="3700970" y="0"/>
                </a:cubicBezTo>
                <a:cubicBezTo>
                  <a:pt x="3765530" y="211315"/>
                  <a:pt x="3695712" y="397360"/>
                  <a:pt x="3700970" y="540807"/>
                </a:cubicBezTo>
                <a:cubicBezTo>
                  <a:pt x="3706228" y="684254"/>
                  <a:pt x="3663289" y="844470"/>
                  <a:pt x="3700970" y="1005902"/>
                </a:cubicBezTo>
                <a:cubicBezTo>
                  <a:pt x="3738651" y="1167335"/>
                  <a:pt x="3643253" y="1303778"/>
                  <a:pt x="3700970" y="1508853"/>
                </a:cubicBezTo>
                <a:cubicBezTo>
                  <a:pt x="3758687" y="1713928"/>
                  <a:pt x="3634920" y="1824354"/>
                  <a:pt x="3700970" y="2125373"/>
                </a:cubicBezTo>
                <a:cubicBezTo>
                  <a:pt x="3767020" y="2426392"/>
                  <a:pt x="3650643" y="2459514"/>
                  <a:pt x="3700970" y="2704037"/>
                </a:cubicBezTo>
                <a:cubicBezTo>
                  <a:pt x="3751297" y="2948560"/>
                  <a:pt x="3670956" y="3011755"/>
                  <a:pt x="3700970" y="3206988"/>
                </a:cubicBezTo>
                <a:cubicBezTo>
                  <a:pt x="3730984" y="3402221"/>
                  <a:pt x="3631858" y="3567689"/>
                  <a:pt x="3700970" y="3785652"/>
                </a:cubicBezTo>
                <a:cubicBezTo>
                  <a:pt x="3470908" y="3809404"/>
                  <a:pt x="3410788" y="3755509"/>
                  <a:pt x="3209270" y="3785652"/>
                </a:cubicBezTo>
                <a:cubicBezTo>
                  <a:pt x="3007752" y="3815795"/>
                  <a:pt x="2894886" y="3771954"/>
                  <a:pt x="2717569" y="3785652"/>
                </a:cubicBezTo>
                <a:cubicBezTo>
                  <a:pt x="2540252" y="3799350"/>
                  <a:pt x="2463928" y="3752069"/>
                  <a:pt x="2299889" y="3785652"/>
                </a:cubicBezTo>
                <a:cubicBezTo>
                  <a:pt x="2135850" y="3819235"/>
                  <a:pt x="2004361" y="3782294"/>
                  <a:pt x="1882208" y="3785652"/>
                </a:cubicBezTo>
                <a:cubicBezTo>
                  <a:pt x="1760055" y="3789010"/>
                  <a:pt x="1542171" y="3760523"/>
                  <a:pt x="1427517" y="3785652"/>
                </a:cubicBezTo>
                <a:cubicBezTo>
                  <a:pt x="1312863" y="3810781"/>
                  <a:pt x="1141664" y="3733724"/>
                  <a:pt x="861797" y="3785652"/>
                </a:cubicBezTo>
                <a:cubicBezTo>
                  <a:pt x="581930" y="3837580"/>
                  <a:pt x="183900" y="3733494"/>
                  <a:pt x="0" y="3785652"/>
                </a:cubicBezTo>
                <a:cubicBezTo>
                  <a:pt x="-34499" y="3564670"/>
                  <a:pt x="65403" y="3465170"/>
                  <a:pt x="0" y="3169132"/>
                </a:cubicBezTo>
                <a:cubicBezTo>
                  <a:pt x="-65403" y="2873094"/>
                  <a:pt x="38981" y="2813368"/>
                  <a:pt x="0" y="2590468"/>
                </a:cubicBezTo>
                <a:cubicBezTo>
                  <a:pt x="-38981" y="2367568"/>
                  <a:pt x="49963" y="2195067"/>
                  <a:pt x="0" y="1973947"/>
                </a:cubicBezTo>
                <a:cubicBezTo>
                  <a:pt x="-49963" y="1752827"/>
                  <a:pt x="47020" y="1690615"/>
                  <a:pt x="0" y="1546709"/>
                </a:cubicBezTo>
                <a:cubicBezTo>
                  <a:pt x="-47020" y="1402803"/>
                  <a:pt x="57332" y="1275222"/>
                  <a:pt x="0" y="1005902"/>
                </a:cubicBezTo>
                <a:cubicBezTo>
                  <a:pt x="-57332" y="736582"/>
                  <a:pt x="34829" y="700301"/>
                  <a:pt x="0" y="578664"/>
                </a:cubicBezTo>
                <a:cubicBezTo>
                  <a:pt x="-34829" y="457027"/>
                  <a:pt x="33404" y="196055"/>
                  <a:pt x="0" y="0"/>
                </a:cubicBezTo>
                <a:close/>
              </a:path>
            </a:pathLst>
          </a:custGeom>
          <a:noFill/>
          <a:ln w="28575">
            <a:solidFill>
              <a:srgbClr val="7B5240"/>
            </a:solidFill>
            <a:extLst>
              <a:ext uri="{C807C97D-BFC1-408E-A445-0C87EB9F89A2}">
                <ask:lineSketchStyleProps xmlns:ask="http://schemas.microsoft.com/office/drawing/2018/sketchyshapes" sd="2542261580">
                  <a:prstGeom prst="rect">
                    <a:avLst/>
                  </a:prstGeom>
                  <ask:type>
                    <ask:lineSketchScribble/>
                  </ask:type>
                </ask:lineSketchStyleProps>
              </a:ext>
            </a:extLst>
          </a:ln>
        </p:spPr>
        <p:txBody>
          <a:bodyPr wrap="square" rtlCol="0">
            <a:spAutoFit/>
          </a:bodyPr>
          <a:lstStyle/>
          <a:p>
            <a:r>
              <a:rPr lang="en-US" sz="4800">
                <a:latin typeface="Avenir Next LT Pro Light" panose="020B0304020202020204" pitchFamily="34" charset="0"/>
              </a:rPr>
              <a:t>Holds strong beliefs, bold, unyielding</a:t>
            </a:r>
          </a:p>
        </p:txBody>
      </p:sp>
    </p:spTree>
    <p:extLst>
      <p:ext uri="{BB962C8B-B14F-4D97-AF65-F5344CB8AC3E}">
        <p14:creationId xmlns:p14="http://schemas.microsoft.com/office/powerpoint/2010/main" val="225186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54361"/>
        </a:solidFill>
        <a:effectLst/>
      </p:bgPr>
    </p:bg>
    <p:spTree>
      <p:nvGrpSpPr>
        <p:cNvPr id="1" name="">
          <a:extLst>
            <a:ext uri="{FF2B5EF4-FFF2-40B4-BE49-F238E27FC236}">
              <a16:creationId xmlns:a16="http://schemas.microsoft.com/office/drawing/2014/main" id="{703CA7D6-93E2-F732-48DB-A78DF4539DD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62C0286-B2C7-5610-FE89-AEC68A841BBA}"/>
              </a:ext>
            </a:extLst>
          </p:cNvPr>
          <p:cNvSpPr/>
          <p:nvPr/>
        </p:nvSpPr>
        <p:spPr>
          <a:xfrm>
            <a:off x="1885950" y="1533038"/>
            <a:ext cx="9601200" cy="4875931"/>
          </a:xfrm>
          <a:prstGeom prst="rect">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365 Day 168 Crystals by Korikian on DeviantArt">
            <a:extLst>
              <a:ext uri="{FF2B5EF4-FFF2-40B4-BE49-F238E27FC236}">
                <a16:creationId xmlns:a16="http://schemas.microsoft.com/office/drawing/2014/main" id="{F67677F9-E6A2-40B1-E90F-94662A75B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077306" flipH="1">
            <a:off x="-920692" y="-825321"/>
            <a:ext cx="5465635" cy="5553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509D57-B63A-A1A2-7723-EA1361EB1A9E}"/>
              </a:ext>
            </a:extLst>
          </p:cNvPr>
          <p:cNvSpPr txBox="1"/>
          <p:nvPr/>
        </p:nvSpPr>
        <p:spPr>
          <a:xfrm>
            <a:off x="3714750" y="-413923"/>
            <a:ext cx="8267700" cy="1862048"/>
          </a:xfrm>
          <a:prstGeom prst="rect">
            <a:avLst/>
          </a:prstGeom>
          <a:noFill/>
        </p:spPr>
        <p:txBody>
          <a:bodyPr wrap="square">
            <a:spAutoFit/>
          </a:bodyPr>
          <a:lstStyle/>
          <a:p>
            <a:r>
              <a:rPr lang="en-US" sz="11500">
                <a:ln w="22225">
                  <a:solidFill>
                    <a:schemeClr val="bg1"/>
                  </a:solidFill>
                  <a:miter lim="800000"/>
                </a:ln>
                <a:solidFill>
                  <a:schemeClr val="bg1"/>
                </a:solidFill>
                <a:latin typeface="Rastanty Cortez" panose="02000506000000020003" pitchFamily="2" charset="0"/>
              </a:rPr>
              <a:t>Mindful Gem</a:t>
            </a:r>
            <a:endParaRPr lang="en-US" sz="2000">
              <a:ln>
                <a:solidFill>
                  <a:schemeClr val="bg1"/>
                </a:solidFill>
              </a:ln>
              <a:solidFill>
                <a:schemeClr val="bg1"/>
              </a:solidFill>
            </a:endParaRPr>
          </a:p>
        </p:txBody>
      </p:sp>
      <p:pic>
        <p:nvPicPr>
          <p:cNvPr id="8" name="Picture 4" descr="Star Sparkling Sticker by NIDIVA">
            <a:extLst>
              <a:ext uri="{FF2B5EF4-FFF2-40B4-BE49-F238E27FC236}">
                <a16:creationId xmlns:a16="http://schemas.microsoft.com/office/drawing/2014/main" id="{2BB1F0AE-B4C6-053C-8FB6-823FC7EB59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671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ar Sparkling Sticker by NIDIVA">
            <a:extLst>
              <a:ext uri="{FF2B5EF4-FFF2-40B4-BE49-F238E27FC236}">
                <a16:creationId xmlns:a16="http://schemas.microsoft.com/office/drawing/2014/main" id="{3C13927B-44F3-5E1F-8BA6-F4097E488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2705100"/>
            <a:ext cx="169545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tar Sparkling Sticker by NIDIVA">
            <a:extLst>
              <a:ext uri="{FF2B5EF4-FFF2-40B4-BE49-F238E27FC236}">
                <a16:creationId xmlns:a16="http://schemas.microsoft.com/office/drawing/2014/main" id="{96BD2E55-5C36-A747-93A1-C0968DA27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75" y="-162412"/>
            <a:ext cx="1695450" cy="1695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F587724-7289-F0A9-7A89-B52EE1A34790}"/>
              </a:ext>
            </a:extLst>
          </p:cNvPr>
          <p:cNvSpPr txBox="1"/>
          <p:nvPr/>
        </p:nvSpPr>
        <p:spPr>
          <a:xfrm>
            <a:off x="2344886" y="2460209"/>
            <a:ext cx="5381602" cy="2646878"/>
          </a:xfrm>
          <a:prstGeom prst="rect">
            <a:avLst/>
          </a:prstGeom>
          <a:noFill/>
        </p:spPr>
        <p:txBody>
          <a:bodyPr wrap="none" rtlCol="0">
            <a:spAutoFit/>
          </a:bodyPr>
          <a:lstStyle/>
          <a:p>
            <a:pPr algn="ctr"/>
            <a:r>
              <a:rPr lang="en-US" sz="16600" b="1">
                <a:latin typeface="Rastanty Cortez" panose="02000506000000020003" pitchFamily="2" charset="0"/>
              </a:rPr>
              <a:t>demanding</a:t>
            </a:r>
          </a:p>
        </p:txBody>
      </p:sp>
      <p:sp>
        <p:nvSpPr>
          <p:cNvPr id="4" name="TextBox 3">
            <a:extLst>
              <a:ext uri="{FF2B5EF4-FFF2-40B4-BE49-F238E27FC236}">
                <a16:creationId xmlns:a16="http://schemas.microsoft.com/office/drawing/2014/main" id="{8AFFDF42-219C-5853-76D5-EE96284CDAD5}"/>
              </a:ext>
            </a:extLst>
          </p:cNvPr>
          <p:cNvSpPr txBox="1"/>
          <p:nvPr/>
        </p:nvSpPr>
        <p:spPr>
          <a:xfrm>
            <a:off x="7759677" y="2721819"/>
            <a:ext cx="3589212" cy="2123658"/>
          </a:xfrm>
          <a:custGeom>
            <a:avLst/>
            <a:gdLst>
              <a:gd name="connsiteX0" fmla="*/ 0 w 3589212"/>
              <a:gd name="connsiteY0" fmla="*/ 0 h 2123658"/>
              <a:gd name="connsiteX1" fmla="*/ 562310 w 3589212"/>
              <a:gd name="connsiteY1" fmla="*/ 0 h 2123658"/>
              <a:gd name="connsiteX2" fmla="*/ 1052836 w 3589212"/>
              <a:gd name="connsiteY2" fmla="*/ 0 h 2123658"/>
              <a:gd name="connsiteX3" fmla="*/ 1722822 w 3589212"/>
              <a:gd name="connsiteY3" fmla="*/ 0 h 2123658"/>
              <a:gd name="connsiteX4" fmla="*/ 2285132 w 3589212"/>
              <a:gd name="connsiteY4" fmla="*/ 0 h 2123658"/>
              <a:gd name="connsiteX5" fmla="*/ 2847442 w 3589212"/>
              <a:gd name="connsiteY5" fmla="*/ 0 h 2123658"/>
              <a:gd name="connsiteX6" fmla="*/ 3589212 w 3589212"/>
              <a:gd name="connsiteY6" fmla="*/ 0 h 2123658"/>
              <a:gd name="connsiteX7" fmla="*/ 3589212 w 3589212"/>
              <a:gd name="connsiteY7" fmla="*/ 488441 h 2123658"/>
              <a:gd name="connsiteX8" fmla="*/ 3589212 w 3589212"/>
              <a:gd name="connsiteY8" fmla="*/ 1019356 h 2123658"/>
              <a:gd name="connsiteX9" fmla="*/ 3589212 w 3589212"/>
              <a:gd name="connsiteY9" fmla="*/ 1507797 h 2123658"/>
              <a:gd name="connsiteX10" fmla="*/ 3589212 w 3589212"/>
              <a:gd name="connsiteY10" fmla="*/ 2123658 h 2123658"/>
              <a:gd name="connsiteX11" fmla="*/ 2991010 w 3589212"/>
              <a:gd name="connsiteY11" fmla="*/ 2123658 h 2123658"/>
              <a:gd name="connsiteX12" fmla="*/ 2428700 w 3589212"/>
              <a:gd name="connsiteY12" fmla="*/ 2123658 h 2123658"/>
              <a:gd name="connsiteX13" fmla="*/ 1758714 w 3589212"/>
              <a:gd name="connsiteY13" fmla="*/ 2123658 h 2123658"/>
              <a:gd name="connsiteX14" fmla="*/ 1088728 w 3589212"/>
              <a:gd name="connsiteY14" fmla="*/ 2123658 h 2123658"/>
              <a:gd name="connsiteX15" fmla="*/ 562310 w 3589212"/>
              <a:gd name="connsiteY15" fmla="*/ 2123658 h 2123658"/>
              <a:gd name="connsiteX16" fmla="*/ 0 w 3589212"/>
              <a:gd name="connsiteY16" fmla="*/ 2123658 h 2123658"/>
              <a:gd name="connsiteX17" fmla="*/ 0 w 3589212"/>
              <a:gd name="connsiteY17" fmla="*/ 1550270 h 2123658"/>
              <a:gd name="connsiteX18" fmla="*/ 0 w 3589212"/>
              <a:gd name="connsiteY18" fmla="*/ 1083066 h 2123658"/>
              <a:gd name="connsiteX19" fmla="*/ 0 w 3589212"/>
              <a:gd name="connsiteY19" fmla="*/ 594624 h 2123658"/>
              <a:gd name="connsiteX20" fmla="*/ 0 w 3589212"/>
              <a:gd name="connsiteY20" fmla="*/ 0 h 212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9212" h="2123658" extrusionOk="0">
                <a:moveTo>
                  <a:pt x="0" y="0"/>
                </a:moveTo>
                <a:cubicBezTo>
                  <a:pt x="200283" y="-28605"/>
                  <a:pt x="345625" y="39609"/>
                  <a:pt x="562310" y="0"/>
                </a:cubicBezTo>
                <a:cubicBezTo>
                  <a:pt x="778995" y="-39609"/>
                  <a:pt x="820057" y="51678"/>
                  <a:pt x="1052836" y="0"/>
                </a:cubicBezTo>
                <a:cubicBezTo>
                  <a:pt x="1285615" y="-51678"/>
                  <a:pt x="1512597" y="60961"/>
                  <a:pt x="1722822" y="0"/>
                </a:cubicBezTo>
                <a:cubicBezTo>
                  <a:pt x="1933047" y="-60961"/>
                  <a:pt x="2101038" y="28415"/>
                  <a:pt x="2285132" y="0"/>
                </a:cubicBezTo>
                <a:cubicBezTo>
                  <a:pt x="2469226" y="-28415"/>
                  <a:pt x="2670331" y="49963"/>
                  <a:pt x="2847442" y="0"/>
                </a:cubicBezTo>
                <a:cubicBezTo>
                  <a:pt x="3024553" y="-49963"/>
                  <a:pt x="3227319" y="26367"/>
                  <a:pt x="3589212" y="0"/>
                </a:cubicBezTo>
                <a:cubicBezTo>
                  <a:pt x="3615596" y="186411"/>
                  <a:pt x="3558615" y="248638"/>
                  <a:pt x="3589212" y="488441"/>
                </a:cubicBezTo>
                <a:cubicBezTo>
                  <a:pt x="3619809" y="728244"/>
                  <a:pt x="3587327" y="785969"/>
                  <a:pt x="3589212" y="1019356"/>
                </a:cubicBezTo>
                <a:cubicBezTo>
                  <a:pt x="3591097" y="1252744"/>
                  <a:pt x="3561049" y="1403121"/>
                  <a:pt x="3589212" y="1507797"/>
                </a:cubicBezTo>
                <a:cubicBezTo>
                  <a:pt x="3617375" y="1612473"/>
                  <a:pt x="3583489" y="1955274"/>
                  <a:pt x="3589212" y="2123658"/>
                </a:cubicBezTo>
                <a:cubicBezTo>
                  <a:pt x="3314594" y="2131967"/>
                  <a:pt x="3118581" y="2066520"/>
                  <a:pt x="2991010" y="2123658"/>
                </a:cubicBezTo>
                <a:cubicBezTo>
                  <a:pt x="2863439" y="2180796"/>
                  <a:pt x="2546611" y="2120632"/>
                  <a:pt x="2428700" y="2123658"/>
                </a:cubicBezTo>
                <a:cubicBezTo>
                  <a:pt x="2310789" y="2126684"/>
                  <a:pt x="1957852" y="2112434"/>
                  <a:pt x="1758714" y="2123658"/>
                </a:cubicBezTo>
                <a:cubicBezTo>
                  <a:pt x="1559576" y="2134882"/>
                  <a:pt x="1276545" y="2091823"/>
                  <a:pt x="1088728" y="2123658"/>
                </a:cubicBezTo>
                <a:cubicBezTo>
                  <a:pt x="900911" y="2155493"/>
                  <a:pt x="669999" y="2104030"/>
                  <a:pt x="562310" y="2123658"/>
                </a:cubicBezTo>
                <a:cubicBezTo>
                  <a:pt x="454621" y="2143286"/>
                  <a:pt x="138623" y="2122748"/>
                  <a:pt x="0" y="2123658"/>
                </a:cubicBezTo>
                <a:cubicBezTo>
                  <a:pt x="-64519" y="1873121"/>
                  <a:pt x="39246" y="1745535"/>
                  <a:pt x="0" y="1550270"/>
                </a:cubicBezTo>
                <a:cubicBezTo>
                  <a:pt x="-39246" y="1355005"/>
                  <a:pt x="44167" y="1247604"/>
                  <a:pt x="0" y="1083066"/>
                </a:cubicBezTo>
                <a:cubicBezTo>
                  <a:pt x="-44167" y="918528"/>
                  <a:pt x="34957" y="708835"/>
                  <a:pt x="0" y="594624"/>
                </a:cubicBezTo>
                <a:cubicBezTo>
                  <a:pt x="-34957" y="480413"/>
                  <a:pt x="25569" y="289527"/>
                  <a:pt x="0" y="0"/>
                </a:cubicBezTo>
                <a:close/>
              </a:path>
            </a:pathLst>
          </a:custGeom>
          <a:noFill/>
          <a:ln w="28575">
            <a:solidFill>
              <a:srgbClr val="7FCA06"/>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sz="4400">
                <a:latin typeface="Avenir Next LT Pro Light" panose="020B0304020202020204" pitchFamily="34" charset="0"/>
              </a:rPr>
              <a:t>Knows what they want, outspoken</a:t>
            </a:r>
          </a:p>
        </p:txBody>
      </p:sp>
    </p:spTree>
    <p:extLst>
      <p:ext uri="{BB962C8B-B14F-4D97-AF65-F5344CB8AC3E}">
        <p14:creationId xmlns:p14="http://schemas.microsoft.com/office/powerpoint/2010/main" val="62908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6" ma:contentTypeDescription="Create a new document." ma:contentTypeScope="" ma:versionID="43b9c81d7a5e3078268c4b9cce89b625">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f4eab557a529fdce1d91f0c92e75c8f8"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036543B-2D11-4A7E-954C-AA972A59AA83}">
  <ds:schemaRefs>
    <ds:schemaRef ds:uri="8bf10d84-95c4-446b-a6dc-317de1800774"/>
    <ds:schemaRef ds:uri="a038a585-4f1b-4b82-9716-f9d38f63b763"/>
    <ds:schemaRef ds:uri="b523212d-ee6b-416a-b870-f85da76adb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AE1FFE7-999B-491B-9C47-A5E408AA0E19}">
  <ds:schemaRefs>
    <ds:schemaRef ds:uri="http://schemas.microsoft.com/sharepoint/v3/contenttype/forms"/>
  </ds:schemaRefs>
</ds:datastoreItem>
</file>

<file path=customXml/itemProps3.xml><?xml version="1.0" encoding="utf-8"?>
<ds:datastoreItem xmlns:ds="http://schemas.openxmlformats.org/officeDocument/2006/customXml" ds:itemID="{4655B6F3-3445-4A64-8C78-28B172C4FA38}">
  <ds:schemaRefs>
    <ds:schemaRef ds:uri="8bf10d84-95c4-446b-a6dc-317de1800774"/>
    <ds:schemaRef ds:uri="a038a585-4f1b-4b82-9716-f9d38f63b763"/>
    <ds:schemaRef ds:uri="b523212d-ee6b-416a-b870-f85da76adb7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22</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Mindful Conflict Resolution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Wheeler, Lareina</dc:creator>
  <cp:revision>4</cp:revision>
  <cp:lastPrinted>2025-03-12T19:53:17Z</cp:lastPrinted>
  <dcterms:created xsi:type="dcterms:W3CDTF">2025-01-13T15:31:02Z</dcterms:created>
  <dcterms:modified xsi:type="dcterms:W3CDTF">2025-09-10T19:09:28Z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